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6" r:id="rId2"/>
    <p:sldId id="257" r:id="rId3"/>
    <p:sldId id="258" r:id="rId4"/>
    <p:sldId id="259" r:id="rId5"/>
    <p:sldId id="261" r:id="rId6"/>
    <p:sldId id="273" r:id="rId7"/>
    <p:sldId id="271" r:id="rId8"/>
    <p:sldId id="282" r:id="rId9"/>
    <p:sldId id="283" r:id="rId10"/>
    <p:sldId id="285" r:id="rId11"/>
    <p:sldId id="286" r:id="rId12"/>
    <p:sldId id="280" r:id="rId13"/>
    <p:sldId id="281" r:id="rId14"/>
    <p:sldId id="287" r:id="rId15"/>
    <p:sldId id="288" r:id="rId16"/>
    <p:sldId id="263" r:id="rId17"/>
    <p:sldId id="264" r:id="rId18"/>
    <p:sldId id="265" r:id="rId19"/>
    <p:sldId id="266" r:id="rId20"/>
    <p:sldId id="267" r:id="rId21"/>
    <p:sldId id="270" r:id="rId22"/>
    <p:sldId id="272" r:id="rId23"/>
    <p:sldId id="274" r:id="rId24"/>
    <p:sldId id="27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86"/>
    <p:restoredTop sz="77006"/>
  </p:normalViewPr>
  <p:slideViewPr>
    <p:cSldViewPr snapToGrid="0" snapToObjects="1" showGuides="1">
      <p:cViewPr>
        <p:scale>
          <a:sx n="114" d="100"/>
          <a:sy n="114" d="100"/>
        </p:scale>
        <p:origin x="632" y="-10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C3B64F-32B9-2347-9F9D-7592FF2D604B}" type="datetimeFigureOut">
              <a:rPr lang="en-US" smtClean="0"/>
              <a:t>3/31/17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B35450-F089-4F40-AEF7-0FC5BA15B642}" type="slidenum">
              <a:rPr lang="en-US" smtClean="0"/>
              <a:t>‹#›</a:t>
            </a:fld>
            <a:endParaRPr lang="en-US"/>
          </a:p>
        </p:txBody>
      </p:sp>
    </p:spTree>
    <p:extLst>
      <p:ext uri="{BB962C8B-B14F-4D97-AF65-F5344CB8AC3E}">
        <p14:creationId xmlns:p14="http://schemas.microsoft.com/office/powerpoint/2010/main" val="17077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www.flickr.com/photos/stevedevol/4434122972"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M</a:t>
            </a:r>
            <a:r>
              <a:rPr lang="en-US" sz="1200" baseline="30000" dirty="0" smtClean="0">
                <a:latin typeface="+mn-lt"/>
              </a:rPr>
              <a:t>2</a:t>
            </a:r>
            <a:r>
              <a:rPr lang="en-US" sz="1200" dirty="0" smtClean="0">
                <a:latin typeface="+mn-lt"/>
              </a:rPr>
              <a:t>P Winter Workshop</a:t>
            </a:r>
            <a:br>
              <a:rPr lang="en-US" sz="1200" dirty="0" smtClean="0">
                <a:latin typeface="+mn-lt"/>
              </a:rPr>
            </a:br>
            <a:r>
              <a:rPr lang="en-US" sz="1200" dirty="0" smtClean="0">
                <a:latin typeface="+mn-lt"/>
              </a:rPr>
              <a:t>Saturday, February 4</a:t>
            </a:r>
            <a:r>
              <a:rPr lang="en-US" sz="1200" baseline="30000" dirty="0" smtClean="0">
                <a:latin typeface="+mn-lt"/>
              </a:rPr>
              <a:t>th</a:t>
            </a:r>
            <a:r>
              <a:rPr lang="en-US" sz="1200" dirty="0" smtClean="0">
                <a:latin typeface="+mn-lt"/>
              </a:rPr>
              <a:t>, 2017</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Please be seated at your school table at 8:30 am.</a:t>
            </a:r>
          </a:p>
          <a:p>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1</a:t>
            </a:fld>
            <a:endParaRPr lang="en-US"/>
          </a:p>
        </p:txBody>
      </p:sp>
    </p:spTree>
    <p:extLst>
      <p:ext uri="{BB962C8B-B14F-4D97-AF65-F5344CB8AC3E}">
        <p14:creationId xmlns:p14="http://schemas.microsoft.com/office/powerpoint/2010/main" val="64556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a:xfrm>
            <a:off x="1371600" y="1143000"/>
            <a:ext cx="4114800" cy="3086100"/>
          </a:xfrm>
          <a:ln/>
        </p:spPr>
      </p:sp>
      <p:sp>
        <p:nvSpPr>
          <p:cNvPr id="3" name="Notes Placeholder 2"/>
          <p:cNvSpPr>
            <a:spLocks noGrp="1"/>
          </p:cNvSpPr>
          <p:nvPr>
            <p:ph type="body" idx="1"/>
          </p:nvPr>
        </p:nvSpPr>
        <p:spPr/>
        <p:txBody>
          <a:bodyPr/>
          <a:lstStyle/>
          <a:p>
            <a:pPr>
              <a:defRPr/>
            </a:pPr>
            <a:r>
              <a:rPr lang="en-US" dirty="0" smtClean="0"/>
              <a:t>We</a:t>
            </a:r>
            <a:r>
              <a:rPr lang="en-US" baseline="0" dirty="0" smtClean="0"/>
              <a:t> introduced this lesson framework to you last summer as a way to be sure you are incorporated educational research and best practices into your planning.  In our minds, this framework includes all the elements that should place to ensure all students can learn.</a:t>
            </a:r>
            <a:endParaRPr lang="en-US" dirty="0" smtClean="0"/>
          </a:p>
        </p:txBody>
      </p:sp>
    </p:spTree>
    <p:extLst>
      <p:ext uri="{BB962C8B-B14F-4D97-AF65-F5344CB8AC3E}">
        <p14:creationId xmlns:p14="http://schemas.microsoft.com/office/powerpoint/2010/main" val="114185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a:xfrm>
            <a:off x="1371600" y="1143000"/>
            <a:ext cx="4114800" cy="3086100"/>
          </a:xfrm>
          <a:ln/>
        </p:spPr>
      </p:sp>
      <p:sp>
        <p:nvSpPr>
          <p:cNvPr id="3" name="Notes Placeholder 2"/>
          <p:cNvSpPr>
            <a:spLocks noGrp="1"/>
          </p:cNvSpPr>
          <p:nvPr>
            <p:ph type="body" idx="1"/>
          </p:nvPr>
        </p:nvSpPr>
        <p:spPr/>
        <p:txBody>
          <a:bodyPr/>
          <a:lstStyle/>
          <a:p>
            <a:pPr>
              <a:defRPr/>
            </a:pPr>
            <a:r>
              <a:rPr lang="en-US" dirty="0" smtClean="0"/>
              <a:t>Last</a:t>
            </a:r>
            <a:r>
              <a:rPr lang="en-US" baseline="0" dirty="0" smtClean="0"/>
              <a:t> summer we introduced you to this template as a way to think about the elements of an effective lesson.  We spent some time thinking about connecting the lesson learning target to the overall unit big idea, being clear about LT and SC, and considering how to draw out common student misconceptions about the targeted idea.</a:t>
            </a:r>
            <a:endParaRPr lang="en-US" dirty="0"/>
          </a:p>
        </p:txBody>
      </p:sp>
    </p:spTree>
    <p:extLst>
      <p:ext uri="{BB962C8B-B14F-4D97-AF65-F5344CB8AC3E}">
        <p14:creationId xmlns:p14="http://schemas.microsoft.com/office/powerpoint/2010/main" val="1995885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a:xfrm>
            <a:off x="1371600" y="1143000"/>
            <a:ext cx="4114800" cy="3086100"/>
          </a:xfrm>
          <a:ln/>
        </p:spPr>
      </p:sp>
      <p:sp>
        <p:nvSpPr>
          <p:cNvPr id="6451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ea typeface="ＭＳ Ｐゴシック" charset="-128"/>
              </a:rPr>
              <a:t>We’ve talked about some aspects of the 2</a:t>
            </a:r>
            <a:r>
              <a:rPr lang="en-US" altLang="en-US" baseline="30000" dirty="0" smtClean="0">
                <a:ea typeface="ＭＳ Ｐゴシック" charset="-128"/>
              </a:rPr>
              <a:t>nd</a:t>
            </a:r>
            <a:r>
              <a:rPr lang="en-US" altLang="en-US" dirty="0" smtClean="0">
                <a:ea typeface="ＭＳ Ｐゴシック" charset="-128"/>
              </a:rPr>
              <a:t> page of the template a</a:t>
            </a:r>
            <a:r>
              <a:rPr lang="en-US" altLang="en-US" baseline="0" dirty="0" smtClean="0">
                <a:ea typeface="ＭＳ Ｐゴシック" charset="-128"/>
              </a:rPr>
              <a:t> great deal over the last 2 years- the importance of choosing a rich task with a low floor and high ceiling, as well as thinking about how to best group students in order to be successful.  In order to aide us in thinking to group in order to ensure ELL students are successful, we read ELLs and Group Work last summer. </a:t>
            </a:r>
          </a:p>
          <a:p>
            <a:endParaRPr lang="en-US" altLang="en-US" baseline="0" dirty="0" smtClean="0">
              <a:ea typeface="ＭＳ Ｐゴシック" charset="-128"/>
            </a:endParaRPr>
          </a:p>
          <a:p>
            <a:r>
              <a:rPr lang="en-US" altLang="en-US" baseline="0" dirty="0" smtClean="0">
                <a:ea typeface="ＭＳ Ｐゴシック" charset="-128"/>
              </a:rPr>
              <a:t>Resources for teachers:</a:t>
            </a:r>
          </a:p>
          <a:p>
            <a:r>
              <a:rPr lang="en-US" altLang="en-US" baseline="0" dirty="0" smtClean="0">
                <a:ea typeface="ＭＳ Ｐゴシック" charset="-128"/>
              </a:rPr>
              <a:t>Lesson planning template</a:t>
            </a:r>
          </a:p>
          <a:p>
            <a:r>
              <a:rPr lang="en-US" altLang="en-US" baseline="0" dirty="0" smtClean="0">
                <a:ea typeface="ＭＳ Ｐゴシック" charset="-128"/>
              </a:rPr>
              <a:t>Accountable talk?</a:t>
            </a:r>
          </a:p>
          <a:p>
            <a:r>
              <a:rPr lang="en-US" altLang="en-US" baseline="0" dirty="0" err="1" smtClean="0">
                <a:ea typeface="ＭＳ Ｐゴシック" charset="-128"/>
              </a:rPr>
              <a:t>Boaler’s</a:t>
            </a:r>
            <a:r>
              <a:rPr lang="en-US" altLang="en-US" baseline="0" dirty="0" smtClean="0">
                <a:ea typeface="ＭＳ Ｐゴシック" charset="-128"/>
              </a:rPr>
              <a:t> ideas on task selection</a:t>
            </a:r>
          </a:p>
          <a:p>
            <a:r>
              <a:rPr lang="en-US" altLang="en-US" baseline="0" dirty="0" smtClean="0">
                <a:ea typeface="ＭＳ Ｐゴシック" charset="-128"/>
              </a:rPr>
              <a:t>5 Practices</a:t>
            </a:r>
            <a:endParaRPr lang="en-US" altLang="en-US" dirty="0">
              <a:ea typeface="ＭＳ Ｐゴシック" charset="-128"/>
            </a:endParaRPr>
          </a:p>
          <a:p>
            <a:endParaRPr lang="en-US" altLang="en-US" dirty="0">
              <a:ea typeface="ＭＳ Ｐゴシック" charset="-128"/>
            </a:endParaRPr>
          </a:p>
        </p:txBody>
      </p:sp>
    </p:spTree>
    <p:extLst>
      <p:ext uri="{BB962C8B-B14F-4D97-AF65-F5344CB8AC3E}">
        <p14:creationId xmlns:p14="http://schemas.microsoft.com/office/powerpoint/2010/main" val="419093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indent="0" algn="l">
              <a:buNone/>
            </a:pPr>
            <a:r>
              <a:rPr lang="en-US" sz="1400" b="1" dirty="0" smtClean="0"/>
              <a:t>Four Concerns re: ELLs and Group Work</a:t>
            </a:r>
          </a:p>
          <a:p>
            <a:r>
              <a:rPr lang="en-US" dirty="0" smtClean="0"/>
              <a:t>Selecting appropriate tasks that represent important mathematical ideas, are open-ended and collaborative, have multiple entry points, and avoid unnecessarily complex language.</a:t>
            </a:r>
          </a:p>
          <a:p>
            <a:r>
              <a:rPr lang="en-US" sz="1400" dirty="0" smtClean="0"/>
              <a:t>Assigning students to groups (consider the optimal number in each group as well as how to distribute high, medium, and low students, and ELL students).</a:t>
            </a:r>
          </a:p>
          <a:p>
            <a:r>
              <a:rPr lang="en-US" sz="1400" dirty="0" smtClean="0"/>
              <a:t>Set up group norms.  If there’s a high ELL population, ensure a norm has something to do with valuing students’ home languages.</a:t>
            </a:r>
          </a:p>
          <a:p>
            <a:r>
              <a:rPr lang="en-US" sz="1400" dirty="0" smtClean="0"/>
              <a:t>Assess students’ understanding using a mix of group and individual tasks.</a:t>
            </a:r>
          </a:p>
          <a:p>
            <a:pPr marL="0" indent="0" algn="ctr">
              <a:buNone/>
            </a:pPr>
            <a:endParaRPr lang="en-US" sz="2400" dirty="0" smtClean="0"/>
          </a:p>
          <a:p>
            <a:pPr marL="0" indent="0" algn="l">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19</a:t>
            </a:fld>
            <a:endParaRPr lang="en-US"/>
          </a:p>
        </p:txBody>
      </p:sp>
    </p:spTree>
    <p:extLst>
      <p:ext uri="{BB962C8B-B14F-4D97-AF65-F5344CB8AC3E}">
        <p14:creationId xmlns:p14="http://schemas.microsoft.com/office/powerpoint/2010/main" val="1821818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Read the article </a:t>
            </a:r>
            <a:r>
              <a:rPr lang="en-US" sz="1200" i="1" dirty="0" smtClean="0">
                <a:latin typeface="+mn-lt"/>
              </a:rPr>
              <a:t>A Few Words About Math and Science</a:t>
            </a:r>
            <a:r>
              <a:rPr lang="en-US" sz="1200" dirty="0" smtClean="0">
                <a:latin typeface="+mn-lt"/>
              </a:rPr>
              <a:t> using 3-2-1+1 protocol.</a:t>
            </a:r>
            <a:br>
              <a:rPr lang="en-US" sz="1200" dirty="0" smtClean="0">
                <a:latin typeface="+mn-lt"/>
              </a:rPr>
            </a:br>
            <a:r>
              <a:rPr lang="en-US" sz="1200" dirty="0" smtClean="0">
                <a:latin typeface="+mn-lt"/>
              </a:rPr>
              <a:t>Consider how to use ideas in the article to help structure a discussion after using a rich task with your students.</a:t>
            </a:r>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20</a:t>
            </a:fld>
            <a:endParaRPr lang="en-US"/>
          </a:p>
        </p:txBody>
      </p:sp>
    </p:spTree>
    <p:extLst>
      <p:ext uri="{BB962C8B-B14F-4D97-AF65-F5344CB8AC3E}">
        <p14:creationId xmlns:p14="http://schemas.microsoft.com/office/powerpoint/2010/main" val="795476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Plan a discussion for an upcoming task using ideas from this morning as well as </a:t>
            </a:r>
            <a:br>
              <a:rPr lang="en-US" sz="1200" dirty="0" smtClean="0">
                <a:latin typeface="+mn-lt"/>
              </a:rPr>
            </a:br>
            <a:r>
              <a:rPr lang="en-US" sz="1200" i="1" dirty="0" smtClean="0">
                <a:latin typeface="+mn-lt"/>
              </a:rPr>
              <a:t>A Few Words About Math and Science</a:t>
            </a:r>
            <a:r>
              <a:rPr lang="en-US" sz="1200" dirty="0" smtClean="0">
                <a:latin typeface="+mn-lt"/>
              </a:rPr>
              <a:t> </a:t>
            </a:r>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21</a:t>
            </a:fld>
            <a:endParaRPr lang="en-US"/>
          </a:p>
        </p:txBody>
      </p:sp>
    </p:spTree>
    <p:extLst>
      <p:ext uri="{BB962C8B-B14F-4D97-AF65-F5344CB8AC3E}">
        <p14:creationId xmlns:p14="http://schemas.microsoft.com/office/powerpoint/2010/main" val="1948973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Individually reflect on your instructional practice and make plan for improvement.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We’d like a copy for our planning.</a:t>
            </a:r>
          </a:p>
          <a:p>
            <a:endParaRPr lang="en-US" dirty="0"/>
          </a:p>
        </p:txBody>
      </p:sp>
      <p:sp>
        <p:nvSpPr>
          <p:cNvPr id="4" name="Slide Number Placeholder 3"/>
          <p:cNvSpPr>
            <a:spLocks noGrp="1"/>
          </p:cNvSpPr>
          <p:nvPr>
            <p:ph type="sldNum" sz="quarter" idx="10"/>
          </p:nvPr>
        </p:nvSpPr>
        <p:spPr/>
        <p:txBody>
          <a:bodyPr/>
          <a:lstStyle/>
          <a:p>
            <a:fld id="{02729F84-DDF7-A94C-ABF8-20DD02FF0613}" type="slidenum">
              <a:rPr lang="en-US" smtClean="0"/>
              <a:t>22</a:t>
            </a:fld>
            <a:endParaRPr lang="en-US"/>
          </a:p>
        </p:txBody>
      </p:sp>
    </p:spTree>
    <p:extLst>
      <p:ext uri="{BB962C8B-B14F-4D97-AF65-F5344CB8AC3E}">
        <p14:creationId xmlns:p14="http://schemas.microsoft.com/office/powerpoint/2010/main" val="142335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noTextEdit="1"/>
          </p:cNvSpPr>
          <p:nvPr>
            <p:ph type="sldImg"/>
          </p:nvPr>
        </p:nvSpPr>
        <p:spPr>
          <a:ln/>
        </p:spPr>
      </p:sp>
      <p:sp>
        <p:nvSpPr>
          <p:cNvPr id="7577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ea typeface="ＭＳ Ｐゴシック" charset="-128"/>
              </a:rPr>
              <a:t>Planning Time</a:t>
            </a:r>
          </a:p>
          <a:p>
            <a:pPr marL="571500" indent="-571500">
              <a:buFont typeface="Arial" charset="0"/>
              <a:buChar char="•"/>
            </a:pPr>
            <a:r>
              <a:rPr lang="en-US" altLang="en-US" sz="1200" dirty="0" smtClean="0">
                <a:latin typeface="Calibri" charset="0"/>
              </a:rPr>
              <a:t>Decide initial PLC focus **</a:t>
            </a:r>
          </a:p>
          <a:p>
            <a:pPr marL="571500" indent="-571500">
              <a:buFont typeface="Arial" charset="0"/>
              <a:buChar char="•"/>
            </a:pPr>
            <a:r>
              <a:rPr lang="en-US" altLang="en-US" sz="1200" dirty="0" smtClean="0">
                <a:latin typeface="Calibri" charset="0"/>
              </a:rPr>
              <a:t>Make studio day plans</a:t>
            </a:r>
          </a:p>
          <a:p>
            <a:pPr marL="571500" indent="-571500">
              <a:buFont typeface="Arial" charset="0"/>
              <a:buChar char="•"/>
            </a:pPr>
            <a:r>
              <a:rPr lang="en-US" altLang="en-US" sz="1200" dirty="0" smtClean="0">
                <a:latin typeface="Calibri" charset="0"/>
              </a:rPr>
              <a:t>Decide frequency and length of meetings</a:t>
            </a:r>
          </a:p>
          <a:p>
            <a:pPr marL="571500" indent="-571500">
              <a:buFont typeface="Arial" charset="0"/>
              <a:buChar char="•"/>
            </a:pPr>
            <a:r>
              <a:rPr lang="en-US" altLang="en-US" sz="1200" dirty="0" smtClean="0">
                <a:latin typeface="Calibri" charset="0"/>
              </a:rPr>
              <a:t>Schedule meetings for first part of year</a:t>
            </a:r>
          </a:p>
          <a:p>
            <a:pPr marL="571500" indent="-571500">
              <a:buFont typeface="Arial" charset="0"/>
              <a:buChar char="•"/>
            </a:pPr>
            <a:r>
              <a:rPr lang="en-US" altLang="en-US" sz="1200" dirty="0" smtClean="0">
                <a:latin typeface="Calibri" charset="0"/>
              </a:rPr>
              <a:t>Resources (Mathematical</a:t>
            </a:r>
            <a:r>
              <a:rPr lang="en-US" altLang="en-US" sz="1200" baseline="0" dirty="0" smtClean="0">
                <a:latin typeface="Calibri" charset="0"/>
              </a:rPr>
              <a:t> Mindsets/ 5 Practices) Are there other books?</a:t>
            </a:r>
            <a:endParaRPr lang="en-US" altLang="en-US" sz="1200" dirty="0" smtClean="0">
              <a:latin typeface="Calibri" charset="0"/>
            </a:endParaRPr>
          </a:p>
          <a:p>
            <a:pPr marL="571500" indent="-571500">
              <a:buFont typeface="Arial" charset="0"/>
              <a:buChar char="•"/>
            </a:pPr>
            <a:r>
              <a:rPr lang="en-US" altLang="en-US" sz="1200" dirty="0" smtClean="0">
                <a:latin typeface="Calibri" charset="0"/>
              </a:rPr>
              <a:t>Decide how to run your meetings **</a:t>
            </a:r>
          </a:p>
          <a:p>
            <a:pPr marL="571500" indent="-571500">
              <a:buFont typeface="Arial" charset="0"/>
              <a:buChar char="•"/>
            </a:pPr>
            <a:r>
              <a:rPr lang="en-US" altLang="en-US" sz="1200" dirty="0" smtClean="0">
                <a:latin typeface="Calibri" charset="0"/>
              </a:rPr>
              <a:t>Turn one copy of plan in, we can make copies</a:t>
            </a:r>
          </a:p>
          <a:p>
            <a:pPr marL="571500" indent="-571500">
              <a:buFont typeface="Arial" charset="0"/>
              <a:buChar char="•"/>
            </a:pPr>
            <a:endParaRPr lang="en-US" altLang="en-US" sz="1200" dirty="0" smtClean="0">
              <a:latin typeface="Calibri" charset="0"/>
            </a:endParaRPr>
          </a:p>
          <a:p>
            <a:endParaRPr lang="en-US" altLang="en-US" dirty="0">
              <a:ea typeface="ＭＳ Ｐゴシック" charset="-128"/>
            </a:endParaRPr>
          </a:p>
        </p:txBody>
      </p:sp>
    </p:spTree>
    <p:extLst>
      <p:ext uri="{BB962C8B-B14F-4D97-AF65-F5344CB8AC3E}">
        <p14:creationId xmlns:p14="http://schemas.microsoft.com/office/powerpoint/2010/main" val="2086648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a:buSzPct val="75000"/>
            </a:pPr>
            <a:r>
              <a:rPr lang="en-US" altLang="en-US" dirty="0" smtClean="0">
                <a:latin typeface="+mn-lt"/>
                <a:ea typeface="Microsoft Sans Serif" charset="0"/>
                <a:cs typeface="Microsoft Sans Serif" charset="0"/>
                <a:sym typeface="Microsoft Sans Serif" charset="0"/>
              </a:rPr>
              <a:t>After turning in:</a:t>
            </a:r>
          </a:p>
          <a:p>
            <a:pPr eaLnBrk="1">
              <a:buSzPct val="75000"/>
              <a:buFontTx/>
              <a:buChar char="•"/>
            </a:pPr>
            <a:r>
              <a:rPr lang="en-US" altLang="en-US" dirty="0" smtClean="0">
                <a:latin typeface="+mn-lt"/>
                <a:ea typeface="Microsoft Sans Serif" charset="0"/>
                <a:cs typeface="Microsoft Sans Serif" charset="0"/>
                <a:sym typeface="Microsoft Sans Serif" charset="0"/>
              </a:rPr>
              <a:t>PLC Planning Form (one per PLC)</a:t>
            </a:r>
          </a:p>
          <a:p>
            <a:pPr eaLnBrk="1">
              <a:buSzPct val="75000"/>
              <a:buFontTx/>
              <a:buChar char="•"/>
            </a:pPr>
            <a:r>
              <a:rPr lang="en-US" altLang="en-US" dirty="0" smtClean="0">
                <a:latin typeface="+mn-lt"/>
                <a:ea typeface="Microsoft Sans Serif" charset="0"/>
                <a:cs typeface="Microsoft Sans Serif" charset="0"/>
                <a:sym typeface="Microsoft Sans Serif" charset="0"/>
              </a:rPr>
              <a:t>Information for payment forms from new folks</a:t>
            </a:r>
          </a:p>
          <a:p>
            <a:pPr eaLnBrk="1">
              <a:buSzPct val="75000"/>
              <a:buFontTx/>
              <a:buChar char="•"/>
            </a:pPr>
            <a:r>
              <a:rPr lang="en-US" altLang="en-US" dirty="0" smtClean="0">
                <a:latin typeface="+mn-lt"/>
                <a:ea typeface="Microsoft Sans Serif" charset="0"/>
                <a:cs typeface="Microsoft Sans Serif" charset="0"/>
                <a:sym typeface="Microsoft Sans Serif" charset="0"/>
              </a:rPr>
              <a:t>End of day survey</a:t>
            </a:r>
          </a:p>
          <a:p>
            <a:pPr marL="0" indent="0" eaLnBrk="1">
              <a:buSzPct val="75000"/>
            </a:pPr>
            <a:r>
              <a:rPr lang="en-US" altLang="en-US" dirty="0" smtClean="0">
                <a:latin typeface="+mn-lt"/>
                <a:ea typeface="Microsoft Sans Serif" charset="0"/>
                <a:cs typeface="Microsoft Sans Serif" charset="0"/>
                <a:sym typeface="Microsoft Sans Serif" charset="0"/>
              </a:rPr>
              <a:t>And collecting:</a:t>
            </a:r>
          </a:p>
          <a:p>
            <a:pPr marL="571500" indent="-571500" eaLnBrk="1">
              <a:buSzPct val="75000"/>
              <a:buFont typeface="Arial" charset="0"/>
              <a:buChar char="•"/>
            </a:pPr>
            <a:r>
              <a:rPr lang="en-US" altLang="en-US" dirty="0" smtClean="0">
                <a:latin typeface="+mn-lt"/>
                <a:ea typeface="Microsoft Sans Serif" charset="0"/>
                <a:cs typeface="Microsoft Sans Serif" charset="0"/>
                <a:sym typeface="Microsoft Sans Serif" charset="0"/>
              </a:rPr>
              <a:t>Materials for colleagues</a:t>
            </a:r>
          </a:p>
          <a:p>
            <a:pPr eaLnBrk="1">
              <a:buSzPct val="75000"/>
              <a:buFontTx/>
              <a:buChar char="•"/>
            </a:pPr>
            <a:r>
              <a:rPr lang="en-US" altLang="en-US" dirty="0" smtClean="0">
                <a:latin typeface="+mn-lt"/>
                <a:ea typeface="Microsoft Sans Serif" charset="0"/>
                <a:cs typeface="Microsoft Sans Serif" charset="0"/>
                <a:sym typeface="Microsoft Sans Serif" charset="0"/>
              </a:rPr>
              <a:t>Clock Hour Forms</a:t>
            </a:r>
            <a:endParaRPr lang="en-US" altLang="en-US"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02729F84-DDF7-A94C-ABF8-20DD02FF0613}" type="slidenum">
              <a:rPr lang="en-US" smtClean="0"/>
              <a:t>24</a:t>
            </a:fld>
            <a:endParaRPr lang="en-US"/>
          </a:p>
        </p:txBody>
      </p:sp>
    </p:spTree>
    <p:extLst>
      <p:ext uri="{BB962C8B-B14F-4D97-AF65-F5344CB8AC3E}">
        <p14:creationId xmlns:p14="http://schemas.microsoft.com/office/powerpoint/2010/main" val="630034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2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M2P overarching goals</a:t>
            </a:r>
          </a:p>
          <a:p>
            <a:pPr eaLnBrk="1" hangingPunct="1"/>
            <a:r>
              <a:rPr lang="en-US" altLang="en-US">
                <a:latin typeface="Helvetica" charset="0"/>
                <a:ea typeface="ＭＳ Ｐゴシック" charset="-128"/>
                <a:sym typeface="Helvetica" charset="0"/>
              </a:rPr>
              <a:t>Increase teachers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content and pedagogical content knowledge of mathematics</a:t>
            </a:r>
          </a:p>
          <a:p>
            <a:pPr eaLnBrk="1" hangingPunct="1"/>
            <a:r>
              <a:rPr lang="en-US" altLang="en-US">
                <a:latin typeface="Helvetica" charset="0"/>
                <a:ea typeface="ＭＳ Ｐゴシック" charset="-128"/>
                <a:sym typeface="Helvetica" charset="0"/>
              </a:rPr>
              <a:t>Increase students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achievement in mathematics</a:t>
            </a:r>
          </a:p>
          <a:p>
            <a:pPr eaLnBrk="1" hangingPunct="1"/>
            <a:endParaRPr lang="en-US" altLang="en-US">
              <a:latin typeface="Helvetica" charset="0"/>
              <a:ea typeface="ＭＳ Ｐゴシック" charset="-128"/>
              <a:sym typeface="Helvetica" charset="0"/>
            </a:endParaRPr>
          </a:p>
          <a:p>
            <a:pPr eaLnBrk="1" hangingPunct="1"/>
            <a:r>
              <a:rPr lang="en-US" altLang="en-US">
                <a:latin typeface="Helvetica" charset="0"/>
                <a:ea typeface="ＭＳ Ｐゴシック" charset="-128"/>
                <a:sym typeface="Helvetica" charset="0"/>
              </a:rPr>
              <a:t>Our goal over the duration of the grant, now likely to end in August 2017.</a:t>
            </a:r>
          </a:p>
        </p:txBody>
      </p:sp>
    </p:spTree>
    <p:extLst>
      <p:ext uri="{BB962C8B-B14F-4D97-AF65-F5344CB8AC3E}">
        <p14:creationId xmlns:p14="http://schemas.microsoft.com/office/powerpoint/2010/main" val="1030354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Rot="1" noChangeAspect="1" noChangeArrowheads="1" noTextEdit="1"/>
          </p:cNvSpPr>
          <p:nvPr>
            <p:ph type="sldImg"/>
          </p:nvPr>
        </p:nvSpPr>
        <p:spPr>
          <a:xfrm>
            <a:off x="1371600" y="1143000"/>
            <a:ext cx="4114800" cy="3086100"/>
          </a:xfrm>
          <a:ln/>
        </p:spPr>
      </p:sp>
      <p:sp>
        <p:nvSpPr>
          <p:cNvPr id="1741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a:r>
              <a:rPr lang="en-US" altLang="en-US" b="0" dirty="0" smtClean="0">
                <a:ea typeface="ＭＳ Ｐゴシック" charset="-128"/>
              </a:rPr>
              <a:t>Workshop Goals:</a:t>
            </a:r>
          </a:p>
          <a:p>
            <a:pPr eaLnBrk="1"/>
            <a:r>
              <a:rPr lang="en-US" altLang="en-US" sz="1200" b="0" dirty="0" smtClean="0">
                <a:latin typeface="+mn-lt"/>
                <a:ea typeface="ＭＳ Ｐゴシック" charset="-128"/>
                <a:sym typeface="Helvetica Neue" charset="0"/>
              </a:rPr>
              <a:t>Consider</a:t>
            </a:r>
            <a:r>
              <a:rPr lang="en-US" altLang="en-US" sz="1200" b="0" baseline="0" dirty="0" smtClean="0">
                <a:latin typeface="+mn-lt"/>
                <a:ea typeface="ＭＳ Ｐゴシック" charset="-128"/>
                <a:sym typeface="Helvetica Neue" charset="0"/>
              </a:rPr>
              <a:t> how to structure a discussion (or discussions) in response to student work.</a:t>
            </a:r>
            <a:r>
              <a:rPr lang="en-US" altLang="en-US" sz="1200" b="0" dirty="0" smtClean="0">
                <a:latin typeface="+mn-lt"/>
                <a:sym typeface="Helvetica Neue" charset="0"/>
              </a:rPr>
              <a:t/>
            </a:r>
            <a:br>
              <a:rPr lang="en-US" altLang="en-US" sz="1200" b="0" dirty="0" smtClean="0">
                <a:latin typeface="+mn-lt"/>
                <a:sym typeface="Helvetica Neue" charset="0"/>
              </a:rPr>
            </a:br>
            <a:r>
              <a:rPr lang="en-US" altLang="en-US" sz="1200" b="0" dirty="0" smtClean="0">
                <a:latin typeface="+mn-lt"/>
                <a:sym typeface="Helvetica Neue" charset="0"/>
              </a:rPr>
              <a:t>Deepen understanding of importance of academic language and structure of discourse for all students. </a:t>
            </a:r>
            <a:br>
              <a:rPr lang="en-US" altLang="en-US" sz="1200" b="0" dirty="0" smtClean="0">
                <a:latin typeface="+mn-lt"/>
                <a:sym typeface="Helvetica Neue" charset="0"/>
              </a:rPr>
            </a:br>
            <a:r>
              <a:rPr lang="en-US" altLang="en-US" sz="1200" b="0" dirty="0" smtClean="0">
                <a:latin typeface="+mn-lt"/>
                <a:sym typeface="Helvetica Neue" charset="0"/>
              </a:rPr>
              <a:t>Make PLC plan for remainder of year.  </a:t>
            </a:r>
            <a:br>
              <a:rPr lang="en-US" altLang="en-US" sz="1200" b="0" dirty="0" smtClean="0">
                <a:latin typeface="+mn-lt"/>
                <a:sym typeface="Helvetica Neue" charset="0"/>
              </a:rPr>
            </a:br>
            <a:r>
              <a:rPr lang="en-US" altLang="en-US" sz="1200" b="0" dirty="0" smtClean="0">
                <a:latin typeface="+mn-lt"/>
                <a:sym typeface="Helvetica Neue" charset="0"/>
              </a:rPr>
              <a:t/>
            </a:r>
            <a:br>
              <a:rPr lang="en-US" altLang="en-US" sz="1200" b="0" dirty="0" smtClean="0">
                <a:latin typeface="+mn-lt"/>
                <a:sym typeface="Helvetica Neue" charset="0"/>
              </a:rPr>
            </a:br>
            <a:endParaRPr lang="en-US" altLang="en-US" b="0" dirty="0" smtClean="0">
              <a:ea typeface="ＭＳ Ｐゴシック" charset="-128"/>
            </a:endParaRPr>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endParaRPr lang="en-US" altLang="en-US" b="0" dirty="0">
              <a:ea typeface="ＭＳ Ｐゴシック" charset="-128"/>
            </a:endParaRPr>
          </a:p>
        </p:txBody>
      </p:sp>
    </p:spTree>
    <p:extLst>
      <p:ext uri="{BB962C8B-B14F-4D97-AF65-F5344CB8AC3E}">
        <p14:creationId xmlns:p14="http://schemas.microsoft.com/office/powerpoint/2010/main" val="1789810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noChangeArrowheads="1" noTextEdit="1"/>
          </p:cNvSpPr>
          <p:nvPr>
            <p:ph type="sldImg"/>
          </p:nvPr>
        </p:nvSpPr>
        <p:spPr>
          <a:xfrm>
            <a:off x="1371600" y="1143000"/>
            <a:ext cx="4114800" cy="3086100"/>
          </a:xfrm>
          <a:ln/>
        </p:spPr>
      </p:sp>
      <p:sp>
        <p:nvSpPr>
          <p:cNvPr id="153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a:endParaRPr lang="en-US" altLang="en-US" dirty="0">
              <a:latin typeface="Microsoft Sans Serif" charset="0"/>
              <a:ea typeface="ＭＳ Ｐゴシック" charset="-128"/>
              <a:sym typeface="Microsoft Sans Serif" charset="0"/>
            </a:endParaRPr>
          </a:p>
          <a:p>
            <a:pPr eaLnBrk="1"/>
            <a:r>
              <a:rPr lang="en-US" altLang="en-US" dirty="0">
                <a:latin typeface="Microsoft Sans Serif" charset="0"/>
                <a:ea typeface="ＭＳ Ｐゴシック" charset="-128"/>
                <a:sym typeface="Microsoft Sans Serif" charset="0"/>
              </a:rPr>
              <a:t>Photo Credit</a:t>
            </a:r>
          </a:p>
          <a:p>
            <a:pPr eaLnBrk="1"/>
            <a:r>
              <a:rPr lang="en-US" altLang="en-US" dirty="0" err="1">
                <a:latin typeface="Microsoft Sans Serif" charset="0"/>
                <a:ea typeface="ＭＳ Ｐゴシック" charset="-128"/>
                <a:sym typeface="Microsoft Sans Serif" charset="0"/>
              </a:rPr>
              <a:t>Pixabay</a:t>
            </a:r>
            <a:r>
              <a:rPr lang="en-US" altLang="en-US" dirty="0">
                <a:latin typeface="Microsoft Sans Serif" charset="0"/>
                <a:ea typeface="ＭＳ Ｐゴシック" charset="-128"/>
                <a:sym typeface="Microsoft Sans Serif" charset="0"/>
              </a:rPr>
              <a:t>- no attribution required</a:t>
            </a:r>
          </a:p>
          <a:p>
            <a:pPr eaLnBrk="1"/>
            <a:endParaRPr lang="en-US" altLang="en-US" dirty="0">
              <a:latin typeface="Microsoft Sans Serif" charset="0"/>
              <a:ea typeface="ＭＳ Ｐゴシック" charset="-128"/>
              <a:sym typeface="Microsoft Sans Serif" charset="0"/>
            </a:endParaRPr>
          </a:p>
        </p:txBody>
      </p:sp>
    </p:spTree>
    <p:extLst>
      <p:ext uri="{BB962C8B-B14F-4D97-AF65-F5344CB8AC3E}">
        <p14:creationId xmlns:p14="http://schemas.microsoft.com/office/powerpoint/2010/main" val="1564232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noTextEdit="1"/>
          </p:cNvSpPr>
          <p:nvPr>
            <p:ph type="sldImg"/>
          </p:nvPr>
        </p:nvSpPr>
        <p:spPr>
          <a:xfrm>
            <a:off x="1371600" y="1143000"/>
            <a:ext cx="4114800" cy="3086100"/>
          </a:xfrm>
          <a:ln/>
        </p:spPr>
      </p:sp>
      <p:sp>
        <p:nvSpPr>
          <p:cNvPr id="215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813" eaLnBrk="1">
              <a:buClr>
                <a:srgbClr val="000000"/>
              </a:buClr>
              <a:buFont typeface="Gill Sans" charset="0"/>
              <a:buChar char="•"/>
            </a:pPr>
            <a:r>
              <a:rPr lang="en-US" altLang="en-US" dirty="0">
                <a:latin typeface="Trebuchet MS" charset="0"/>
                <a:ea typeface="ＭＳ Ｐゴシック" charset="-128"/>
                <a:sym typeface="Trebuchet MS" charset="0"/>
              </a:rPr>
              <a:t>Respect</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Assume positive intentions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Active participation</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Safe to take risks and make mistakes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Focused</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We’re </a:t>
            </a:r>
            <a:r>
              <a:rPr lang="en-US" altLang="en-US" dirty="0" smtClean="0">
                <a:latin typeface="Trebuchet MS" charset="0"/>
                <a:ea typeface="ＭＳ Ｐゴシック" charset="-128"/>
                <a:sym typeface="Trebuchet MS" charset="0"/>
              </a:rPr>
              <a:t>learners</a:t>
            </a:r>
          </a:p>
          <a:p>
            <a:pPr marL="23813" eaLnBrk="1">
              <a:buClr>
                <a:srgbClr val="000000"/>
              </a:buClr>
              <a:buFont typeface="Gill Sans" charset="0"/>
              <a:buChar char="•"/>
            </a:pPr>
            <a:endParaRPr lang="en-US" altLang="en-US" dirty="0" smtClean="0">
              <a:latin typeface="Trebuchet MS" charset="0"/>
              <a:ea typeface="ＭＳ Ｐゴシック" charset="-128"/>
              <a:sym typeface="Trebuchet MS" charset="0"/>
            </a:endParaRPr>
          </a:p>
          <a:p>
            <a:pPr marL="23813" eaLnBrk="1">
              <a:buClr>
                <a:srgbClr val="000000"/>
              </a:buClr>
              <a:buFont typeface="Gill Sans" charset="0"/>
              <a:buChar char="•"/>
            </a:pPr>
            <a:r>
              <a:rPr lang="en-US" altLang="en-US" dirty="0" smtClean="0">
                <a:latin typeface="Trebuchet MS" charset="0"/>
                <a:ea typeface="ＭＳ Ｐゴシック" charset="-128"/>
                <a:sym typeface="Trebuchet MS" charset="0"/>
              </a:rPr>
              <a:t>Choose</a:t>
            </a:r>
            <a:r>
              <a:rPr lang="en-US" altLang="en-US" baseline="0" dirty="0" smtClean="0">
                <a:latin typeface="Trebuchet MS" charset="0"/>
                <a:ea typeface="ＭＳ Ｐゴシック" charset="-128"/>
                <a:sym typeface="Trebuchet MS" charset="0"/>
              </a:rPr>
              <a:t> a norm to attend to in yourself today.  </a:t>
            </a:r>
            <a:endParaRPr lang="en-US" altLang="en-US" dirty="0">
              <a:latin typeface="Trebuchet MS" charset="0"/>
              <a:ea typeface="ＭＳ Ｐゴシック" charset="-128"/>
              <a:sym typeface="Trebuchet MS" charset="0"/>
            </a:endParaRPr>
          </a:p>
          <a:p>
            <a:pPr marL="23813" eaLnBrk="1"/>
            <a:endParaRPr lang="en-US" altLang="en-US" dirty="0">
              <a:latin typeface="Trebuchet MS" charset="0"/>
              <a:ea typeface="ＭＳ Ｐゴシック" charset="-128"/>
              <a:sym typeface="Trebuchet MS" charset="0"/>
            </a:endParaRPr>
          </a:p>
          <a:p>
            <a:pPr marL="23813" eaLnBrk="1"/>
            <a:r>
              <a:rPr lang="en-US" altLang="en-US" dirty="0">
                <a:latin typeface="Trebuchet MS" charset="0"/>
                <a:ea typeface="ＭＳ Ｐゴシック" charset="-128"/>
                <a:sym typeface="Trebuchet MS" charset="0"/>
              </a:rPr>
              <a:t>Photo Credit:</a:t>
            </a:r>
          </a:p>
          <a:p>
            <a:pPr marL="23813" eaLnBrk="1"/>
            <a:r>
              <a:rPr lang="en-US" altLang="en-US" dirty="0">
                <a:latin typeface="Trebuchet MS" charset="0"/>
                <a:ea typeface="ＭＳ Ｐゴシック" charset="-128"/>
                <a:sym typeface="Trebuchet MS" charset="0"/>
              </a:rPr>
              <a:t>Brand New Norms Sign/ Steve </a:t>
            </a:r>
            <a:r>
              <a:rPr lang="en-US" altLang="en-US" dirty="0" err="1">
                <a:latin typeface="Trebuchet MS" charset="0"/>
                <a:ea typeface="ＭＳ Ｐゴシック" charset="-128"/>
                <a:sym typeface="Trebuchet MS" charset="0"/>
              </a:rPr>
              <a:t>Devol</a:t>
            </a:r>
            <a:r>
              <a:rPr lang="en-US" altLang="en-US" dirty="0">
                <a:latin typeface="Trebuchet MS" charset="0"/>
                <a:ea typeface="ＭＳ Ｐゴシック" charset="-128"/>
                <a:sym typeface="Trebuchet MS" charset="0"/>
              </a:rPr>
              <a:t> https://</a:t>
            </a:r>
            <a:r>
              <a:rPr lang="en-US" altLang="en-US" dirty="0" err="1">
                <a:latin typeface="Trebuchet MS" charset="0"/>
                <a:ea typeface="ＭＳ Ｐゴシック" charset="-128"/>
                <a:sym typeface="Trebuchet MS" charset="0"/>
              </a:rPr>
              <a:t>www.flickr.com</a:t>
            </a:r>
            <a:r>
              <a:rPr lang="en-US" altLang="en-US" dirty="0">
                <a:latin typeface="Trebuchet MS" charset="0"/>
                <a:ea typeface="ＭＳ Ｐゴシック" charset="-128"/>
                <a:sym typeface="Trebuchet MS" charset="0"/>
              </a:rPr>
              <a:t>/photos/</a:t>
            </a:r>
            <a:r>
              <a:rPr lang="en-US" altLang="en-US" dirty="0" err="1">
                <a:latin typeface="Trebuchet MS" charset="0"/>
                <a:ea typeface="ＭＳ Ｐゴシック" charset="-128"/>
                <a:sym typeface="Trebuchet MS" charset="0"/>
              </a:rPr>
              <a:t>stevedevol</a:t>
            </a:r>
            <a:r>
              <a:rPr lang="en-US" altLang="en-US" dirty="0">
                <a:latin typeface="Trebuchet MS" charset="0"/>
                <a:ea typeface="ＭＳ Ｐゴシック" charset="-128"/>
                <a:sym typeface="Trebuchet MS" charset="0"/>
              </a:rPr>
              <a:t>/</a:t>
            </a:r>
          </a:p>
          <a:p>
            <a:pPr marL="23813" eaLnBrk="1"/>
            <a:r>
              <a:rPr lang="en-US" altLang="en-US" dirty="0">
                <a:latin typeface="Trebuchet MS" charset="0"/>
                <a:ea typeface="ＭＳ Ｐゴシック" charset="-128"/>
                <a:sym typeface="Trebuchet MS" charset="0"/>
              </a:rPr>
              <a:t>March 14, 2010/ Photo URL </a:t>
            </a:r>
            <a:r>
              <a:rPr lang="en-US" altLang="en-US" u="sng" dirty="0">
                <a:ea typeface="ＭＳ Ｐゴシック" charset="-128"/>
                <a:hlinkClick r:id="rId3"/>
              </a:rPr>
              <a:t>https://www.flickr.com/photos/stevedevol/4434122972</a:t>
            </a:r>
            <a:endParaRPr lang="en-US" altLang="en-US" dirty="0">
              <a:latin typeface="Trebuchet MS" charset="0"/>
              <a:ea typeface="ＭＳ Ｐゴシック" charset="-128"/>
              <a:sym typeface="Trebuchet MS" charset="0"/>
            </a:endParaRPr>
          </a:p>
        </p:txBody>
      </p:sp>
    </p:spTree>
    <p:extLst>
      <p:ext uri="{BB962C8B-B14F-4D97-AF65-F5344CB8AC3E}">
        <p14:creationId xmlns:p14="http://schemas.microsoft.com/office/powerpoint/2010/main" val="1426111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p:sp>
      <p:sp>
        <p:nvSpPr>
          <p:cNvPr id="68610" name="Rectangle 2"/>
          <p:cNvSpPr>
            <a:spLocks noGrp="1" noChangeArrowheads="1"/>
          </p:cNvSpPr>
          <p:nvPr>
            <p:ph type="body" idx="1"/>
          </p:nvPr>
        </p:nvSpPr>
        <p:spPr/>
        <p:txBody>
          <a:bodyPr/>
          <a:lstStyle/>
          <a:p>
            <a:pPr eaLnBrk="1">
              <a:lnSpc>
                <a:spcPct val="100000"/>
              </a:lnSpc>
              <a:defRPr/>
            </a:pPr>
            <a:r>
              <a:rPr lang="en-US" altLang="en-US" sz="1200" dirty="0" smtClean="0"/>
              <a:t>3 essential characteristics of formative feedback. </a:t>
            </a:r>
          </a:p>
          <a:p>
            <a:pPr eaLnBrk="1">
              <a:lnSpc>
                <a:spcPct val="100000"/>
              </a:lnSpc>
              <a:defRPr/>
            </a:pPr>
            <a:r>
              <a:rPr lang="en-US" altLang="en-US" sz="1200" dirty="0" smtClean="0"/>
              <a:t>Feedback</a:t>
            </a:r>
            <a:r>
              <a:rPr lang="en-US" altLang="en-US" sz="1200" baseline="0" dirty="0" smtClean="0"/>
              <a:t> that is formative:</a:t>
            </a:r>
          </a:p>
          <a:p>
            <a:pPr marL="228600" indent="-228600" eaLnBrk="1">
              <a:lnSpc>
                <a:spcPct val="100000"/>
              </a:lnSpc>
              <a:buAutoNum type="arabicParenR"/>
              <a:defRPr/>
            </a:pPr>
            <a:r>
              <a:rPr lang="en-US" altLang="en-US" sz="1200" baseline="0" dirty="0" smtClean="0"/>
              <a:t>References the extent to which the success criteria are met (including those fully, partially, and not yet met) and therefore remains focused on the learning target for the lesson;</a:t>
            </a:r>
          </a:p>
          <a:p>
            <a:pPr marL="228600" indent="-228600" eaLnBrk="1">
              <a:lnSpc>
                <a:spcPct val="100000"/>
              </a:lnSpc>
              <a:buAutoNum type="arabicParenR"/>
              <a:defRPr/>
            </a:pPr>
            <a:r>
              <a:rPr lang="en-US" altLang="en-US" sz="1200" baseline="0" dirty="0" smtClean="0"/>
              <a:t>Provides guidance about what the student needs to do next to move closer to reaching the learning target, and</a:t>
            </a:r>
          </a:p>
          <a:p>
            <a:pPr marL="228600" indent="-228600" eaLnBrk="1">
              <a:lnSpc>
                <a:spcPct val="100000"/>
              </a:lnSpc>
              <a:buAutoNum type="arabicParenR"/>
              <a:defRPr/>
            </a:pPr>
            <a:r>
              <a:rPr lang="en-US" altLang="en-US" sz="1200" baseline="0" dirty="0" smtClean="0"/>
              <a:t>Is usable by the student.</a:t>
            </a:r>
            <a:endParaRPr lang="en-US" altLang="en-US" sz="1200" dirty="0" smtClean="0"/>
          </a:p>
        </p:txBody>
      </p:sp>
    </p:spTree>
    <p:extLst>
      <p:ext uri="{BB962C8B-B14F-4D97-AF65-F5344CB8AC3E}">
        <p14:creationId xmlns:p14="http://schemas.microsoft.com/office/powerpoint/2010/main" val="49518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LT: How can student work be used to structure discussion about the mathematics represented in a rich task?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SC</a:t>
            </a:r>
            <a:r>
              <a:rPr lang="en-US" dirty="0" smtClean="0"/>
              <a:t>: I can use student work to structure a math discussion in my classroom.</a:t>
            </a:r>
          </a:p>
          <a:p>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11</a:t>
            </a:fld>
            <a:endParaRPr lang="en-US"/>
          </a:p>
        </p:txBody>
      </p:sp>
    </p:spTree>
    <p:extLst>
      <p:ext uri="{BB962C8B-B14F-4D97-AF65-F5344CB8AC3E}">
        <p14:creationId xmlns:p14="http://schemas.microsoft.com/office/powerpoint/2010/main" val="630114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12</a:t>
            </a:fld>
            <a:endParaRPr lang="en-US"/>
          </a:p>
        </p:txBody>
      </p:sp>
    </p:spTree>
    <p:extLst>
      <p:ext uri="{BB962C8B-B14F-4D97-AF65-F5344CB8AC3E}">
        <p14:creationId xmlns:p14="http://schemas.microsoft.com/office/powerpoint/2010/main" val="223242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Learning Target: </a:t>
            </a:r>
            <a:r>
              <a:rPr lang="en-US" sz="1200" dirty="0" smtClean="0">
                <a:latin typeface="+mn-lt"/>
              </a:rPr>
              <a:t>How can I structure mathematical discussions that are accessible to all students?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mn-lt"/>
              </a:rPr>
              <a:t>Success</a:t>
            </a:r>
            <a:r>
              <a:rPr lang="en-US" sz="1200" baseline="0" dirty="0" smtClean="0">
                <a:latin typeface="+mn-lt"/>
              </a:rPr>
              <a:t> Criteria: </a:t>
            </a:r>
            <a:r>
              <a:rPr lang="en-US" sz="1200" dirty="0" smtClean="0"/>
              <a:t>I can take academic language and other factors into account when planning math discussions.</a:t>
            </a:r>
          </a:p>
          <a:p>
            <a:endParaRPr lang="en-US" dirty="0"/>
          </a:p>
        </p:txBody>
      </p:sp>
      <p:sp>
        <p:nvSpPr>
          <p:cNvPr id="4" name="Slide Number Placeholder 3"/>
          <p:cNvSpPr>
            <a:spLocks noGrp="1"/>
          </p:cNvSpPr>
          <p:nvPr>
            <p:ph type="sldNum" sz="quarter" idx="10"/>
          </p:nvPr>
        </p:nvSpPr>
        <p:spPr/>
        <p:txBody>
          <a:bodyPr/>
          <a:lstStyle/>
          <a:p>
            <a:fld id="{80B35450-F089-4F40-AEF7-0FC5BA15B642}" type="slidenum">
              <a:rPr lang="en-US" smtClean="0"/>
              <a:t>15</a:t>
            </a:fld>
            <a:endParaRPr lang="en-US"/>
          </a:p>
        </p:txBody>
      </p:sp>
    </p:spTree>
    <p:extLst>
      <p:ext uri="{BB962C8B-B14F-4D97-AF65-F5344CB8AC3E}">
        <p14:creationId xmlns:p14="http://schemas.microsoft.com/office/powerpoint/2010/main" val="446530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560D5E5-55D7-7747-BA68-096FD41A4DE8}"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758140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60D5E5-55D7-7747-BA68-096FD41A4DE8}"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108355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60D5E5-55D7-7747-BA68-096FD41A4DE8}"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862658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60D5E5-55D7-7747-BA68-096FD41A4DE8}"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044351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60D5E5-55D7-7747-BA68-096FD41A4DE8}" type="datetimeFigureOut">
              <a:rPr lang="en-US" smtClean="0"/>
              <a:t>3/31/17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026519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560D5E5-55D7-7747-BA68-096FD41A4DE8}"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974814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560D5E5-55D7-7747-BA68-096FD41A4DE8}" type="datetimeFigureOut">
              <a:rPr lang="en-US" smtClean="0"/>
              <a:t>3/31/17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345805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560D5E5-55D7-7747-BA68-096FD41A4DE8}" type="datetimeFigureOut">
              <a:rPr lang="en-US" smtClean="0"/>
              <a:t>3/31/17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663570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60D5E5-55D7-7747-BA68-096FD41A4DE8}" type="datetimeFigureOut">
              <a:rPr lang="en-US" smtClean="0"/>
              <a:t>3/31/17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547423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60D5E5-55D7-7747-BA68-096FD41A4DE8}"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521227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60D5E5-55D7-7747-BA68-096FD41A4DE8}" type="datetimeFigureOut">
              <a:rPr lang="en-US" smtClean="0"/>
              <a:t>3/31/17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4FFCA5-A588-DC47-AEA5-EAE919C3E2F0}" type="slidenum">
              <a:rPr lang="en-US" smtClean="0"/>
              <a:t>‹#›</a:t>
            </a:fld>
            <a:endParaRPr lang="en-US"/>
          </a:p>
        </p:txBody>
      </p:sp>
    </p:spTree>
    <p:extLst>
      <p:ext uri="{BB962C8B-B14F-4D97-AF65-F5344CB8AC3E}">
        <p14:creationId xmlns:p14="http://schemas.microsoft.com/office/powerpoint/2010/main" val="14849179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0D5E5-55D7-7747-BA68-096FD41A4DE8}" type="datetimeFigureOut">
              <a:rPr lang="en-US" smtClean="0"/>
              <a:t>3/31/17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FFCA5-A588-DC47-AEA5-EAE919C3E2F0}" type="slidenum">
              <a:rPr lang="en-US" smtClean="0"/>
              <a:t>‹#›</a:t>
            </a:fld>
            <a:endParaRPr lang="en-US"/>
          </a:p>
        </p:txBody>
      </p:sp>
    </p:spTree>
    <p:extLst>
      <p:ext uri="{BB962C8B-B14F-4D97-AF65-F5344CB8AC3E}">
        <p14:creationId xmlns:p14="http://schemas.microsoft.com/office/powerpoint/2010/main" val="18532671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tiff"/></Relationships>
</file>

<file path=ppt/slides/_rels/slide16.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5.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641" y="-93615"/>
            <a:ext cx="10419281" cy="6951615"/>
          </a:xfrm>
          <a:prstGeom prst="rect">
            <a:avLst/>
          </a:prstGeom>
        </p:spPr>
      </p:pic>
      <p:sp>
        <p:nvSpPr>
          <p:cNvPr id="2" name="Title 1"/>
          <p:cNvSpPr>
            <a:spLocks noGrp="1"/>
          </p:cNvSpPr>
          <p:nvPr>
            <p:ph type="ctrTitle"/>
          </p:nvPr>
        </p:nvSpPr>
        <p:spPr>
          <a:xfrm>
            <a:off x="567050" y="651726"/>
            <a:ext cx="7772400" cy="1444703"/>
          </a:xfrm>
        </p:spPr>
        <p:txBody>
          <a:bodyPr anchor="t">
            <a:noAutofit/>
          </a:bodyPr>
          <a:lstStyle/>
          <a:p>
            <a:r>
              <a:rPr lang="en-US" sz="4800" dirty="0" smtClean="0">
                <a:latin typeface="+mn-lt"/>
              </a:rPr>
              <a:t>M</a:t>
            </a:r>
            <a:r>
              <a:rPr lang="en-US" sz="4800" baseline="30000" dirty="0" smtClean="0">
                <a:latin typeface="+mn-lt"/>
              </a:rPr>
              <a:t>2</a:t>
            </a:r>
            <a:r>
              <a:rPr lang="en-US" sz="4800" dirty="0" smtClean="0">
                <a:latin typeface="+mn-lt"/>
              </a:rPr>
              <a:t>P Winter Workshop</a:t>
            </a:r>
            <a:br>
              <a:rPr lang="en-US" sz="4800" dirty="0" smtClean="0">
                <a:latin typeface="+mn-lt"/>
              </a:rPr>
            </a:br>
            <a:r>
              <a:rPr lang="en-US" sz="4800" dirty="0" smtClean="0">
                <a:latin typeface="+mn-lt"/>
              </a:rPr>
              <a:t>Saturday, February 4</a:t>
            </a:r>
            <a:r>
              <a:rPr lang="en-US" sz="4800" baseline="30000" dirty="0" smtClean="0">
                <a:latin typeface="+mn-lt"/>
              </a:rPr>
              <a:t>th</a:t>
            </a:r>
            <a:r>
              <a:rPr lang="en-US" sz="4800" dirty="0" smtClean="0">
                <a:latin typeface="+mn-lt"/>
              </a:rPr>
              <a:t>, 2017</a:t>
            </a:r>
            <a:endParaRPr lang="en-US" sz="4800" dirty="0">
              <a:latin typeface="+mn-lt"/>
            </a:endParaRPr>
          </a:p>
        </p:txBody>
      </p:sp>
      <p:sp>
        <p:nvSpPr>
          <p:cNvPr id="6" name="TextBox 5"/>
          <p:cNvSpPr txBox="1"/>
          <p:nvPr/>
        </p:nvSpPr>
        <p:spPr>
          <a:xfrm>
            <a:off x="2068302" y="2841770"/>
            <a:ext cx="4769896" cy="369332"/>
          </a:xfrm>
          <a:prstGeom prst="rect">
            <a:avLst/>
          </a:prstGeom>
          <a:noFill/>
        </p:spPr>
        <p:txBody>
          <a:bodyPr wrap="none" rtlCol="0">
            <a:spAutoFit/>
          </a:bodyPr>
          <a:lstStyle/>
          <a:p>
            <a:r>
              <a:rPr lang="en-US" dirty="0" smtClean="0"/>
              <a:t>Please be seated at your school table at 8:30 am.</a:t>
            </a:r>
            <a:endParaRPr lang="en-US" dirty="0"/>
          </a:p>
        </p:txBody>
      </p:sp>
    </p:spTree>
    <p:extLst>
      <p:ext uri="{BB962C8B-B14F-4D97-AF65-F5344CB8AC3E}">
        <p14:creationId xmlns:p14="http://schemas.microsoft.com/office/powerpoint/2010/main" val="1655870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97852" y="-7128"/>
            <a:ext cx="7866285" cy="7166211"/>
          </a:xfrm>
          <a:prstGeom prst="rect">
            <a:avLst/>
          </a:prstGeom>
        </p:spPr>
      </p:pic>
      <p:sp>
        <p:nvSpPr>
          <p:cNvPr id="5" name="TextBox 4"/>
          <p:cNvSpPr txBox="1"/>
          <p:nvPr/>
        </p:nvSpPr>
        <p:spPr>
          <a:xfrm>
            <a:off x="1039132" y="4679948"/>
            <a:ext cx="7183723" cy="830997"/>
          </a:xfrm>
          <a:prstGeom prst="rect">
            <a:avLst/>
          </a:prstGeom>
          <a:noFill/>
        </p:spPr>
        <p:txBody>
          <a:bodyPr wrap="square" rtlCol="0">
            <a:spAutoFit/>
          </a:bodyPr>
          <a:lstStyle/>
          <a:p>
            <a:r>
              <a:rPr lang="en-US" sz="2400" dirty="0" smtClean="0">
                <a:solidFill>
                  <a:schemeClr val="bg1"/>
                </a:solidFill>
              </a:rPr>
              <a:t>Take a break and take a playing card.</a:t>
            </a:r>
          </a:p>
          <a:p>
            <a:r>
              <a:rPr lang="en-US" sz="2400" dirty="0" smtClean="0">
                <a:solidFill>
                  <a:schemeClr val="bg1"/>
                </a:solidFill>
              </a:rPr>
              <a:t>Return to table corresponding to card number</a:t>
            </a:r>
            <a:r>
              <a:rPr lang="en-US" sz="2400" dirty="0">
                <a:solidFill>
                  <a:schemeClr val="bg1"/>
                </a:solidFill>
              </a:rPr>
              <a:t> </a:t>
            </a:r>
            <a:r>
              <a:rPr lang="en-US" sz="2400" dirty="0" smtClean="0">
                <a:solidFill>
                  <a:schemeClr val="bg1"/>
                </a:solidFill>
              </a:rPr>
              <a:t>in 15 min</a:t>
            </a:r>
          </a:p>
        </p:txBody>
      </p:sp>
    </p:spTree>
    <p:extLst>
      <p:ext uri="{BB962C8B-B14F-4D97-AF65-F5344CB8AC3E}">
        <p14:creationId xmlns:p14="http://schemas.microsoft.com/office/powerpoint/2010/main" val="645622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59161" y="0"/>
            <a:ext cx="6191250" cy="6858000"/>
          </a:xfrm>
          <a:prstGeom prst="rect">
            <a:avLst/>
          </a:prstGeom>
        </p:spPr>
      </p:pic>
      <p:sp>
        <p:nvSpPr>
          <p:cNvPr id="3" name="Content Placeholder 2"/>
          <p:cNvSpPr>
            <a:spLocks noGrp="1"/>
          </p:cNvSpPr>
          <p:nvPr>
            <p:ph idx="1"/>
          </p:nvPr>
        </p:nvSpPr>
        <p:spPr>
          <a:xfrm>
            <a:off x="4197039" y="119489"/>
            <a:ext cx="4300190" cy="2255721"/>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dirty="0" smtClean="0"/>
              <a:t>How can student work be used to structure discussion about the mathematics represented in a rich task?</a:t>
            </a:r>
            <a:endParaRPr lang="en-US" dirty="0" smtClean="0"/>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p>
        </p:txBody>
      </p:sp>
      <p:sp>
        <p:nvSpPr>
          <p:cNvPr id="5" name="Content Placeholder 2"/>
          <p:cNvSpPr txBox="1">
            <a:spLocks/>
          </p:cNvSpPr>
          <p:nvPr/>
        </p:nvSpPr>
        <p:spPr>
          <a:xfrm>
            <a:off x="4293683" y="2803216"/>
            <a:ext cx="4300190" cy="22557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Tx/>
              <a:buNone/>
            </a:pPr>
            <a:r>
              <a:rPr lang="en-US" dirty="0" smtClean="0"/>
              <a:t>I can use student work to structure a math discussion in my classroom.</a:t>
            </a:r>
            <a:endParaRPr lang="en-US" dirty="0"/>
          </a:p>
        </p:txBody>
      </p:sp>
    </p:spTree>
    <p:extLst>
      <p:ext uri="{BB962C8B-B14F-4D97-AF65-F5344CB8AC3E}">
        <p14:creationId xmlns:p14="http://schemas.microsoft.com/office/powerpoint/2010/main" val="710299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2" name="Title 1"/>
          <p:cNvSpPr>
            <a:spLocks noGrp="1"/>
          </p:cNvSpPr>
          <p:nvPr>
            <p:ph type="title"/>
          </p:nvPr>
        </p:nvSpPr>
        <p:spPr>
          <a:xfrm>
            <a:off x="0" y="129362"/>
            <a:ext cx="2995496" cy="683089"/>
          </a:xfrm>
        </p:spPr>
        <p:txBody>
          <a:bodyPr anchor="t">
            <a:normAutofit fontScale="90000"/>
          </a:bodyPr>
          <a:lstStyle/>
          <a:p>
            <a:pPr algn="ctr"/>
            <a:r>
              <a:rPr lang="en-US" sz="4000" dirty="0" smtClean="0">
                <a:latin typeface="+mn-lt"/>
              </a:rPr>
              <a:t>Aunt Martha’s Cupcakes</a:t>
            </a:r>
            <a:endParaRPr lang="en-US" sz="4000" dirty="0">
              <a:latin typeface="+mn-lt"/>
            </a:endParaRPr>
          </a:p>
        </p:txBody>
      </p:sp>
      <p:sp>
        <p:nvSpPr>
          <p:cNvPr id="3" name="Content Placeholder 2"/>
          <p:cNvSpPr>
            <a:spLocks noGrp="1"/>
          </p:cNvSpPr>
          <p:nvPr>
            <p:ph idx="1"/>
          </p:nvPr>
        </p:nvSpPr>
        <p:spPr>
          <a:xfrm>
            <a:off x="628650" y="2211735"/>
            <a:ext cx="7886700" cy="3246981"/>
          </a:xfrm>
          <a:solidFill>
            <a:schemeClr val="bg1"/>
          </a:solidFill>
          <a:ln w="28575">
            <a:solidFill>
              <a:schemeClr val="tx1"/>
            </a:solidFill>
          </a:ln>
        </p:spPr>
        <p:txBody>
          <a:bodyPr>
            <a:normAutofit/>
          </a:bodyPr>
          <a:lstStyle/>
          <a:p>
            <a:pPr marL="0" indent="0">
              <a:buNone/>
            </a:pPr>
            <a:r>
              <a:rPr lang="en-US" dirty="0"/>
              <a:t>Aunt Martha has 5 trays of cupcakes.  She describes how they were arranged</a:t>
            </a:r>
            <a:r>
              <a:rPr lang="en-US" dirty="0" smtClean="0"/>
              <a:t>:</a:t>
            </a:r>
            <a:endParaRPr lang="en-US" dirty="0"/>
          </a:p>
          <a:p>
            <a:r>
              <a:rPr lang="en-US" dirty="0" smtClean="0"/>
              <a:t>There are 100 total cupcakes on the trays.  The first and second trays have 52 cupcakes, the second and third trays have 43 cupcakes, the third and fourth trays have 34 cupcakes, and the fourth and fifth trays have 30 cupcakes.</a:t>
            </a:r>
          </a:p>
          <a:p>
            <a:pPr marL="0" indent="0" algn="r">
              <a:buNone/>
            </a:pPr>
            <a:r>
              <a:rPr lang="en-US" sz="1050" dirty="0"/>
              <a:t>From MTMS  19(3)</a:t>
            </a:r>
          </a:p>
        </p:txBody>
      </p:sp>
    </p:spTree>
    <p:extLst>
      <p:ext uri="{BB962C8B-B14F-4D97-AF65-F5344CB8AC3E}">
        <p14:creationId xmlns:p14="http://schemas.microsoft.com/office/powerpoint/2010/main" val="759085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56477"/>
            <a:ext cx="9144000" cy="7192536"/>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28650" y="1576242"/>
            <a:ext cx="7886700" cy="4307681"/>
          </a:xfrm>
          <a:solidFill>
            <a:schemeClr val="bg1"/>
          </a:solidFill>
          <a:ln w="38100">
            <a:solidFill>
              <a:schemeClr val="tx1"/>
            </a:solidFill>
          </a:ln>
        </p:spPr>
        <p:txBody>
          <a:bodyPr>
            <a:noAutofit/>
          </a:bodyPr>
          <a:lstStyle/>
          <a:p>
            <a:r>
              <a:rPr lang="en-US" sz="2400" dirty="0" smtClean="0"/>
              <a:t>With your group, consider what mathematical content you might choose to highlight through this task.</a:t>
            </a:r>
          </a:p>
          <a:p>
            <a:r>
              <a:rPr lang="en-US" sz="2400" dirty="0" smtClean="0"/>
              <a:t>Select and sequence student solutions to share for a whole class discussion around this task.</a:t>
            </a:r>
          </a:p>
          <a:p>
            <a:r>
              <a:rPr lang="en-US" sz="2400" dirty="0" smtClean="0"/>
              <a:t>Plan the questions you would ask during the discussion to draw out the important mathematical ideas.</a:t>
            </a:r>
          </a:p>
          <a:p>
            <a:r>
              <a:rPr lang="en-US" sz="2400" dirty="0" smtClean="0"/>
              <a:t>Assign one group member the role of teacher, and the others one or more pieces of student work.  Role play your discussion for another group to observe.</a:t>
            </a:r>
          </a:p>
          <a:p>
            <a:r>
              <a:rPr lang="en-US" sz="2400" dirty="0" smtClean="0"/>
              <a:t>Observing groups should provide feedback on the extent to which discussion aims were met.</a:t>
            </a:r>
          </a:p>
          <a:p>
            <a:endParaRPr lang="en-US" sz="2400" dirty="0"/>
          </a:p>
        </p:txBody>
      </p:sp>
    </p:spTree>
    <p:extLst>
      <p:ext uri="{BB962C8B-B14F-4D97-AF65-F5344CB8AC3E}">
        <p14:creationId xmlns:p14="http://schemas.microsoft.com/office/powerpoint/2010/main" val="1902295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71501" y="-1"/>
            <a:ext cx="10470995" cy="6980663"/>
          </a:xfrm>
          <a:prstGeom prst="rect">
            <a:avLst/>
          </a:prstGeom>
        </p:spPr>
      </p:pic>
      <p:sp>
        <p:nvSpPr>
          <p:cNvPr id="5" name="Content Placeholder 4"/>
          <p:cNvSpPr>
            <a:spLocks noGrp="1"/>
          </p:cNvSpPr>
          <p:nvPr>
            <p:ph idx="1"/>
          </p:nvPr>
        </p:nvSpPr>
        <p:spPr>
          <a:xfrm>
            <a:off x="4663996" y="688199"/>
            <a:ext cx="7886700" cy="4351338"/>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solidFill>
                  <a:schemeClr val="bg1"/>
                </a:solidFill>
              </a:rPr>
              <a:t>Enjoy your lunch</a:t>
            </a:r>
            <a:r>
              <a:rPr lang="en-US" dirty="0" smtClean="0">
                <a:solidFill>
                  <a:schemeClr val="bg1"/>
                </a:solidFill>
              </a:rPr>
              <a:t>.</a:t>
            </a:r>
            <a:endParaRPr lang="en-US" dirty="0" smtClean="0">
              <a:solidFill>
                <a:schemeClr val="bg1"/>
              </a:solidFill>
            </a:endParaRPr>
          </a:p>
        </p:txBody>
      </p:sp>
    </p:spTree>
    <p:extLst>
      <p:ext uri="{BB962C8B-B14F-4D97-AF65-F5344CB8AC3E}">
        <p14:creationId xmlns:p14="http://schemas.microsoft.com/office/powerpoint/2010/main" val="5064148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8042" y="399856"/>
            <a:ext cx="3564209" cy="1325563"/>
          </a:xfrm>
        </p:spPr>
        <p:txBody>
          <a:bodyPr anchor="t">
            <a:noAutofit/>
          </a:bodyPr>
          <a:lstStyle/>
          <a:p>
            <a:pPr algn="ctr"/>
            <a:r>
              <a:rPr lang="en-US" sz="3600" dirty="0" smtClean="0">
                <a:latin typeface="+mn-lt"/>
              </a:rPr>
              <a:t>How can I structure mathematical discussions that are accessible to all students?</a:t>
            </a:r>
            <a:endParaRPr lang="en-US" sz="3600" dirty="0">
              <a:latin typeface="+mn-lt"/>
            </a:endParaRPr>
          </a:p>
        </p:txBody>
      </p:sp>
      <p:sp>
        <p:nvSpPr>
          <p:cNvPr id="3" name="Content Placeholder 2"/>
          <p:cNvSpPr>
            <a:spLocks noGrp="1"/>
          </p:cNvSpPr>
          <p:nvPr>
            <p:ph idx="1"/>
          </p:nvPr>
        </p:nvSpPr>
        <p:spPr>
          <a:xfrm>
            <a:off x="628650" y="4784842"/>
            <a:ext cx="7886700" cy="1274414"/>
          </a:xfrm>
        </p:spPr>
        <p:txBody>
          <a:bodyPr>
            <a:noAutofit/>
          </a:bodyPr>
          <a:lstStyle/>
          <a:p>
            <a:pPr marL="0" indent="0" algn="ctr">
              <a:buNone/>
            </a:pPr>
            <a:r>
              <a:rPr lang="en-US" sz="3200" dirty="0" smtClean="0"/>
              <a:t>I can take academic language and other factors into account when planning math discussions.</a:t>
            </a:r>
            <a:endParaRPr lang="en-US" sz="3200" dirty="0"/>
          </a:p>
        </p:txBody>
      </p:sp>
      <p:pic>
        <p:nvPicPr>
          <p:cNvPr id="5" name="Picture 4"/>
          <p:cNvPicPr>
            <a:picLocks noChangeAspect="1"/>
          </p:cNvPicPr>
          <p:nvPr/>
        </p:nvPicPr>
        <p:blipFill>
          <a:blip r:embed="rId3"/>
          <a:stretch>
            <a:fillRect/>
          </a:stretch>
        </p:blipFill>
        <p:spPr>
          <a:xfrm>
            <a:off x="-1066336" y="-1815092"/>
            <a:ext cx="5143500" cy="6858000"/>
          </a:xfrm>
          <a:prstGeom prst="rect">
            <a:avLst/>
          </a:prstGeom>
          <a:scene3d>
            <a:camera prst="orthographicFront">
              <a:rot lat="0" lon="21299999" rev="16200000"/>
            </a:camera>
            <a:lightRig rig="threePt" dir="t"/>
          </a:scene3d>
        </p:spPr>
      </p:pic>
    </p:spTree>
    <p:extLst>
      <p:ext uri="{BB962C8B-B14F-4D97-AF65-F5344CB8AC3E}">
        <p14:creationId xmlns:p14="http://schemas.microsoft.com/office/powerpoint/2010/main" val="15413483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p:cNvSpPr>
          <p:nvPr/>
        </p:nvSpPr>
        <p:spPr bwMode="auto">
          <a:xfrm>
            <a:off x="1004591" y="107158"/>
            <a:ext cx="7241977" cy="32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2531">
                <a:ea typeface="ヒラギノ角ゴ ProN W3" charset="-128"/>
                <a:cs typeface="ヒラギノ角ゴ ProN W3" charset="-128"/>
              </a:rPr>
              <a:t>Research Based Lesson Framework</a:t>
            </a:r>
          </a:p>
        </p:txBody>
      </p:sp>
      <p:sp>
        <p:nvSpPr>
          <p:cNvPr id="59394" name="Rectangle 2"/>
          <p:cNvSpPr>
            <a:spLocks/>
          </p:cNvSpPr>
          <p:nvPr/>
        </p:nvSpPr>
        <p:spPr bwMode="auto">
          <a:xfrm>
            <a:off x="1750220" y="1846214"/>
            <a:ext cx="5857875" cy="821531"/>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lIns="128588" tIns="0" rIns="128588" bIns="0" anchor="ct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266">
                <a:solidFill>
                  <a:srgbClr val="008000"/>
                </a:solidFill>
                <a:latin typeface="Calibri Bold" charset="0"/>
                <a:ea typeface="ヒラギノ角ゴ ProN W3" charset="-128"/>
                <a:cs typeface="ヒラギノ角ゴ ProN W3" charset="-128"/>
                <a:sym typeface="Calibri Bold" charset="0"/>
              </a:rPr>
              <a:t>Draw out Initial Ideas about  the Learning Target</a:t>
            </a:r>
          </a:p>
          <a:p>
            <a:pPr eaLnBrk="1" hangingPunct="1">
              <a:spcBef>
                <a:spcPct val="0"/>
              </a:spcBef>
              <a:buClrTx/>
              <a:buSzTx/>
              <a:buFontTx/>
              <a:buNone/>
            </a:pPr>
            <a:r>
              <a:rPr lang="en-US" altLang="en-US" sz="1125">
                <a:solidFill>
                  <a:srgbClr val="008000"/>
                </a:solidFill>
                <a:ea typeface="ヒラギノ角ゴ ProN W3" charset="-128"/>
                <a:cs typeface="ヒラギノ角ゴ ProN W3" charset="-128"/>
              </a:rPr>
              <a:t>Students surface their thinking about or skill level with the learning target using techniques like formative assessment probes, discussions, demonstrations, examples or performances.</a:t>
            </a:r>
          </a:p>
          <a:p>
            <a:pPr eaLnBrk="1" hangingPunct="1">
              <a:spcBef>
                <a:spcPct val="0"/>
              </a:spcBef>
              <a:buClrTx/>
              <a:buSzTx/>
              <a:buFontTx/>
              <a:buNone/>
            </a:pPr>
            <a:r>
              <a:rPr lang="en-US" altLang="en-US" sz="1125">
                <a:solidFill>
                  <a:srgbClr val="008000"/>
                </a:solidFill>
                <a:ea typeface="ヒラギノ角ゴ ProN W3" charset="-128"/>
                <a:cs typeface="ヒラギノ角ゴ ProN W3" charset="-128"/>
              </a:rPr>
              <a:t>Teacher modifies or adjusts lessons in response to student ideas.</a:t>
            </a:r>
          </a:p>
        </p:txBody>
      </p:sp>
      <p:sp>
        <p:nvSpPr>
          <p:cNvPr id="59395" name="Rectangle 3"/>
          <p:cNvSpPr>
            <a:spLocks/>
          </p:cNvSpPr>
          <p:nvPr/>
        </p:nvSpPr>
        <p:spPr bwMode="auto">
          <a:xfrm>
            <a:off x="1785939" y="5143501"/>
            <a:ext cx="5857875" cy="767953"/>
          </a:xfrm>
          <a:prstGeom prst="rect">
            <a:avLst/>
          </a:prstGeom>
          <a:noFill/>
          <a:ln w="2540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lIns="128588" tIns="0" rIns="128588" bIns="0" anchor="ct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a:solidFill>
                  <a:srgbClr val="800080"/>
                </a:solidFill>
                <a:latin typeface="Calibri Bold" charset="0"/>
                <a:ea typeface="ヒラギノ角ゴ ProN W3" charset="-128"/>
                <a:cs typeface="ヒラギノ角ゴ ProN W3" charset="-128"/>
                <a:sym typeface="Calibri Bold" charset="0"/>
              </a:rPr>
              <a:t>Reflect and Make Sense</a:t>
            </a:r>
          </a:p>
          <a:p>
            <a:pPr eaLnBrk="1" hangingPunct="1">
              <a:spcBef>
                <a:spcPct val="0"/>
              </a:spcBef>
              <a:buClrTx/>
              <a:buSzTx/>
              <a:buFontTx/>
              <a:buNone/>
            </a:pPr>
            <a:r>
              <a:rPr lang="en-US" altLang="en-US" sz="1125">
                <a:solidFill>
                  <a:srgbClr val="800080"/>
                </a:solidFill>
                <a:ea typeface="ヒラギノ角ゴ ProN W3" charset="-128"/>
                <a:cs typeface="ヒラギノ角ゴ ProN W3" charset="-128"/>
              </a:rPr>
              <a:t>Students and teacher think about and discuss their understanding or achievement of the learning target as evidenced in artifacts and reflect on their own learning (how their thinking or skills changed and what experiences changed their thinking or skills).</a:t>
            </a:r>
          </a:p>
        </p:txBody>
      </p:sp>
      <p:sp>
        <p:nvSpPr>
          <p:cNvPr id="59396" name="Rectangle 5"/>
          <p:cNvSpPr>
            <a:spLocks/>
          </p:cNvSpPr>
          <p:nvPr/>
        </p:nvSpPr>
        <p:spPr bwMode="auto">
          <a:xfrm>
            <a:off x="4311887" y="6273935"/>
            <a:ext cx="779189" cy="19479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266">
                <a:ea typeface="ヒラギノ角ゴ ProN W3" charset="-128"/>
                <a:cs typeface="ヒラギノ角ゴ ProN W3" charset="-128"/>
              </a:rPr>
              <a:t>Assessment</a:t>
            </a:r>
          </a:p>
        </p:txBody>
      </p:sp>
      <p:sp>
        <p:nvSpPr>
          <p:cNvPr id="59397" name="Rectangle 7"/>
          <p:cNvSpPr>
            <a:spLocks/>
          </p:cNvSpPr>
          <p:nvPr/>
        </p:nvSpPr>
        <p:spPr bwMode="auto">
          <a:xfrm>
            <a:off x="928689" y="6121301"/>
            <a:ext cx="765721" cy="392906"/>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a:latin typeface="Calibri Bold" charset="0"/>
                <a:ea typeface="ヒラギノ角ゴ ProN W3" charset="-128"/>
                <a:cs typeface="ヒラギノ角ゴ ProN W3" charset="-128"/>
                <a:sym typeface="Calibri Bold" charset="0"/>
              </a:rPr>
              <a:t>Success?</a:t>
            </a:r>
          </a:p>
          <a:p>
            <a:pPr algn="ctr" eaLnBrk="1" hangingPunct="1">
              <a:spcBef>
                <a:spcPct val="0"/>
              </a:spcBef>
              <a:buClrTx/>
              <a:buSzTx/>
              <a:buFontTx/>
              <a:buNone/>
            </a:pPr>
            <a:r>
              <a:rPr lang="en-US" altLang="en-US" sz="1125">
                <a:latin typeface="Calibri Bold" charset="0"/>
                <a:ea typeface="ヒラギノ角ゴ ProN W3" charset="-128"/>
                <a:cs typeface="ヒラギノ角ゴ ProN W3" charset="-128"/>
                <a:sym typeface="Calibri Bold" charset="0"/>
              </a:rPr>
              <a:t>Yes!</a:t>
            </a:r>
          </a:p>
        </p:txBody>
      </p:sp>
      <p:sp>
        <p:nvSpPr>
          <p:cNvPr id="59398" name="Rectangle 9"/>
          <p:cNvSpPr>
            <a:spLocks/>
          </p:cNvSpPr>
          <p:nvPr/>
        </p:nvSpPr>
        <p:spPr bwMode="auto">
          <a:xfrm>
            <a:off x="1777009" y="674193"/>
            <a:ext cx="5857875" cy="957709"/>
          </a:xfrm>
          <a:prstGeom prst="rect">
            <a:avLst/>
          </a:prstGeom>
          <a:noFill/>
          <a:ln w="25400">
            <a:solidFill>
              <a:srgbClr val="0080FF"/>
            </a:solidFill>
            <a:miter lim="800000"/>
            <a:headEnd/>
            <a:tailEnd/>
          </a:ln>
          <a:extLst>
            <a:ext uri="{909E8E84-426E-40DD-AFC4-6F175D3DCCD1}">
              <a14:hiddenFill xmlns:a14="http://schemas.microsoft.com/office/drawing/2010/main">
                <a:solidFill>
                  <a:srgbClr val="FFFFFF"/>
                </a:solidFill>
              </a14:hiddenFill>
            </a:ext>
          </a:extLst>
        </p:spPr>
        <p:txBody>
          <a:bodyPr lIns="128588" tIns="0" rIns="128588" bIns="0"/>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b="1">
                <a:solidFill>
                  <a:srgbClr val="0080FF"/>
                </a:solidFill>
                <a:ea typeface="ヒラギノ角ゴ ProN W3" charset="-128"/>
                <a:cs typeface="ヒラギノ角ゴ ProN W3" charset="-128"/>
                <a:sym typeface="Calibri Bold" charset="0"/>
              </a:rPr>
              <a:t>Share the Learning Target </a:t>
            </a:r>
          </a:p>
          <a:p>
            <a:pPr eaLnBrk="1" hangingPunct="1">
              <a:spcBef>
                <a:spcPct val="0"/>
              </a:spcBef>
              <a:buClrTx/>
              <a:buSzTx/>
              <a:buFontTx/>
              <a:buNone/>
            </a:pPr>
            <a:r>
              <a:rPr lang="en-US" altLang="en-US" sz="1125">
                <a:solidFill>
                  <a:srgbClr val="0080FF"/>
                </a:solidFill>
                <a:ea typeface="ヒラギノ角ゴ ProN W3" charset="-128"/>
                <a:cs typeface="ヒラギノ角ゴ ProN W3" charset="-128"/>
              </a:rPr>
              <a:t>Teacher can answer- What is my learning target?  How will it be assessed?  What are my success criteria?</a:t>
            </a:r>
          </a:p>
          <a:p>
            <a:pPr eaLnBrk="1" hangingPunct="1">
              <a:spcBef>
                <a:spcPct val="0"/>
              </a:spcBef>
              <a:buClrTx/>
              <a:buSzTx/>
              <a:buFontTx/>
              <a:buNone/>
            </a:pPr>
            <a:r>
              <a:rPr lang="en-US" altLang="en-US" sz="1125">
                <a:solidFill>
                  <a:srgbClr val="0080FF"/>
                </a:solidFill>
                <a:ea typeface="ヒラギノ角ゴ ProN W3" charset="-128"/>
                <a:cs typeface="ヒラギノ角ゴ ProN W3" charset="-128"/>
              </a:rPr>
              <a:t>Students can answer- </a:t>
            </a:r>
            <a:r>
              <a:rPr lang="en-US" altLang="en-US" sz="1125">
                <a:solidFill>
                  <a:srgbClr val="0080FF"/>
                </a:solidFill>
                <a:ea typeface="ヒラギノ角ゴ ProN W3" charset="-128"/>
                <a:cs typeface="ヒラギノ角ゴ ProN W3" charset="-128"/>
                <a:sym typeface="Calibri Bold" charset="0"/>
              </a:rPr>
              <a:t>What</a:t>
            </a:r>
            <a:r>
              <a:rPr lang="en-US" altLang="en-US" sz="1125">
                <a:solidFill>
                  <a:srgbClr val="0080FF"/>
                </a:solidFill>
                <a:ea typeface="ヒラギノ角ゴ ProN W3" charset="-128"/>
                <a:cs typeface="ヒラギノ角ゴ ProN W3" charset="-128"/>
              </a:rPr>
              <a:t> am I learning? </a:t>
            </a:r>
            <a:r>
              <a:rPr lang="en-US" altLang="en-US" sz="1125">
                <a:solidFill>
                  <a:srgbClr val="0080FF"/>
                </a:solidFill>
                <a:ea typeface="ヒラギノ角ゴ ProN W3" charset="-128"/>
                <a:cs typeface="ヒラギノ角ゴ ProN W3" charset="-128"/>
                <a:sym typeface="Calibri Bold" charset="0"/>
              </a:rPr>
              <a:t>Why</a:t>
            </a:r>
            <a:r>
              <a:rPr lang="en-US" altLang="en-US" sz="1125">
                <a:solidFill>
                  <a:srgbClr val="0080FF"/>
                </a:solidFill>
                <a:ea typeface="ヒラギノ角ゴ ProN W3" charset="-128"/>
                <a:cs typeface="ヒラギノ角ゴ ProN W3" charset="-128"/>
              </a:rPr>
              <a:t> am I learning it?  </a:t>
            </a:r>
            <a:r>
              <a:rPr lang="en-US" altLang="en-US" sz="1125">
                <a:solidFill>
                  <a:srgbClr val="0080FF"/>
                </a:solidFill>
                <a:ea typeface="ヒラギノ角ゴ ProN W3" charset="-128"/>
                <a:cs typeface="ヒラギノ角ゴ ProN W3" charset="-128"/>
                <a:sym typeface="Calibri Bold" charset="0"/>
              </a:rPr>
              <a:t>How</a:t>
            </a:r>
            <a:r>
              <a:rPr lang="en-US" altLang="en-US" sz="1125">
                <a:solidFill>
                  <a:srgbClr val="0080FF"/>
                </a:solidFill>
                <a:ea typeface="ヒラギノ角ゴ ProN W3" charset="-128"/>
                <a:cs typeface="ヒラギノ角ゴ ProN W3" charset="-128"/>
              </a:rPr>
              <a:t> am I learning it?  </a:t>
            </a:r>
            <a:r>
              <a:rPr lang="en-US" altLang="en-US" sz="1125">
                <a:solidFill>
                  <a:srgbClr val="0080FF"/>
                </a:solidFill>
                <a:ea typeface="ヒラギノ角ゴ ProN W3" charset="-128"/>
                <a:cs typeface="ヒラギノ角ゴ ProN W3" charset="-128"/>
                <a:sym typeface="Calibri Bold" charset="0"/>
              </a:rPr>
              <a:t>How well</a:t>
            </a:r>
            <a:r>
              <a:rPr lang="en-US" altLang="en-US" sz="1125">
                <a:solidFill>
                  <a:srgbClr val="0080FF"/>
                </a:solidFill>
                <a:ea typeface="ヒラギノ角ゴ ProN W3" charset="-128"/>
                <a:cs typeface="ヒラギノ角ゴ ProN W3" charset="-128"/>
              </a:rPr>
              <a:t> do I need to learn it? </a:t>
            </a:r>
            <a:r>
              <a:rPr lang="en-US" altLang="en-US" sz="1125">
                <a:solidFill>
                  <a:srgbClr val="0080FF"/>
                </a:solidFill>
                <a:ea typeface="ヒラギノ角ゴ ProN W3" charset="-128"/>
                <a:cs typeface="ヒラギノ角ゴ ProN W3" charset="-128"/>
                <a:sym typeface="Calibri Bold" charset="0"/>
              </a:rPr>
              <a:t>How</a:t>
            </a:r>
            <a:r>
              <a:rPr lang="en-US" altLang="en-US" sz="1125">
                <a:solidFill>
                  <a:srgbClr val="0080FF"/>
                </a:solidFill>
                <a:ea typeface="ヒラギノ角ゴ ProN W3" charset="-128"/>
                <a:cs typeface="ヒラギノ角ゴ ProN W3" charset="-128"/>
              </a:rPr>
              <a:t> will I show that I have learned it?</a:t>
            </a:r>
          </a:p>
        </p:txBody>
      </p:sp>
      <p:sp>
        <p:nvSpPr>
          <p:cNvPr id="59399" name="Rectangle 17"/>
          <p:cNvSpPr>
            <a:spLocks/>
          </p:cNvSpPr>
          <p:nvPr/>
        </p:nvSpPr>
        <p:spPr bwMode="auto">
          <a:xfrm>
            <a:off x="1772543" y="3971480"/>
            <a:ext cx="5875734" cy="1127373"/>
          </a:xfrm>
          <a:prstGeom prst="rect">
            <a:avLst/>
          </a:prstGeom>
          <a:noFill/>
          <a:ln w="254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lIns="128588" tIns="0" rIns="128588" bIns="0"/>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a:solidFill>
                  <a:srgbClr val="008000"/>
                </a:solidFill>
                <a:latin typeface="Calibri Bold" charset="0"/>
                <a:ea typeface="ヒラギノ角ゴ ProN W3" charset="-128"/>
                <a:cs typeface="ヒラギノ角ゴ ProN W3" charset="-128"/>
                <a:sym typeface="Calibri Bold" charset="0"/>
              </a:rPr>
              <a:t>Engage with Evidence</a:t>
            </a:r>
          </a:p>
          <a:p>
            <a:pPr eaLnBrk="1" hangingPunct="1">
              <a:spcBef>
                <a:spcPct val="0"/>
              </a:spcBef>
              <a:buClrTx/>
              <a:buSzTx/>
              <a:buFontTx/>
              <a:buNone/>
            </a:pPr>
            <a:r>
              <a:rPr lang="en-US" altLang="en-US" sz="1125">
                <a:solidFill>
                  <a:srgbClr val="008000"/>
                </a:solidFill>
                <a:ea typeface="ヒラギノ角ゴ ProN W3" charset="-128"/>
                <a:cs typeface="ヒラギノ角ゴ ProN W3" charset="-128"/>
              </a:rPr>
              <a:t>Students demonstrate their current thinking or skill level by participating in small group and large group discussions, creating a class presentation, written report, solved problems, or other artifacts.  Students reflect on initial ideas of skills in light of evidence, think about and analyze information, discuss evidence and ideas with peers and teacher and provide and receive feedback.</a:t>
            </a:r>
          </a:p>
          <a:p>
            <a:pPr eaLnBrk="1" hangingPunct="1">
              <a:spcBef>
                <a:spcPct val="0"/>
              </a:spcBef>
              <a:buClrTx/>
              <a:buSzTx/>
              <a:buFontTx/>
              <a:buNone/>
            </a:pPr>
            <a:endParaRPr lang="en-US" altLang="en-US" sz="1125">
              <a:solidFill>
                <a:srgbClr val="008000"/>
              </a:solidFill>
              <a:ea typeface="ヒラギノ角ゴ ProN W3" charset="-128"/>
              <a:cs typeface="ヒラギノ角ゴ ProN W3" charset="-128"/>
            </a:endParaRPr>
          </a:p>
        </p:txBody>
      </p:sp>
      <p:sp>
        <p:nvSpPr>
          <p:cNvPr id="59400" name="Rectangle 23"/>
          <p:cNvSpPr>
            <a:spLocks/>
          </p:cNvSpPr>
          <p:nvPr/>
        </p:nvSpPr>
        <p:spPr bwMode="auto">
          <a:xfrm>
            <a:off x="1758757" y="6684932"/>
            <a:ext cx="847989"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a:latin typeface="Gill Sans" charset="0"/>
                <a:ea typeface="ヒラギノ角ゴ ProN W3" charset="-128"/>
                <a:cs typeface="ヒラギノ角ゴ ProN W3" charset="-128"/>
                <a:sym typeface="Gill Sans" charset="0"/>
              </a:rPr>
              <a:t>Next Concept</a:t>
            </a:r>
          </a:p>
        </p:txBody>
      </p:sp>
      <p:sp>
        <p:nvSpPr>
          <p:cNvPr id="59401" name="Rectangle 24"/>
          <p:cNvSpPr>
            <a:spLocks/>
          </p:cNvSpPr>
          <p:nvPr/>
        </p:nvSpPr>
        <p:spPr bwMode="auto">
          <a:xfrm rot="-5400000">
            <a:off x="7572305" y="4511438"/>
            <a:ext cx="634149" cy="19479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266">
                <a:latin typeface="Calibri Bold" charset="0"/>
                <a:ea typeface="ヒラギノ角ゴ ProN W3" charset="-128"/>
                <a:cs typeface="ヒラギノ角ゴ ProN W3" charset="-128"/>
                <a:sym typeface="Calibri Bold" charset="0"/>
              </a:rPr>
              <a:t>Feedback</a:t>
            </a:r>
          </a:p>
        </p:txBody>
      </p:sp>
      <p:sp>
        <p:nvSpPr>
          <p:cNvPr id="59402" name="Rounded Rectangle 1"/>
          <p:cNvSpPr>
            <a:spLocks noChangeArrowheads="1"/>
          </p:cNvSpPr>
          <p:nvPr/>
        </p:nvSpPr>
        <p:spPr bwMode="auto">
          <a:xfrm>
            <a:off x="285750" y="545828"/>
            <a:ext cx="8679656" cy="6102325"/>
          </a:xfrm>
          <a:prstGeom prst="roundRect">
            <a:avLst>
              <a:gd name="adj" fmla="val 16667"/>
            </a:avLst>
          </a:prstGeom>
          <a:noFill/>
          <a:ln w="762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endParaRPr lang="en-US" altLang="en-US" sz="2953">
              <a:solidFill>
                <a:srgbClr val="000000"/>
              </a:solidFill>
              <a:latin typeface="Gill Sans" charset="0"/>
              <a:ea typeface="ヒラギノ角ゴ ProN W3" charset="-128"/>
              <a:cs typeface="ヒラギノ角ゴ ProN W3" charset="-128"/>
              <a:sym typeface="Gill Sans" charset="0"/>
            </a:endParaRPr>
          </a:p>
        </p:txBody>
      </p:sp>
      <p:sp>
        <p:nvSpPr>
          <p:cNvPr id="59403" name="Line 22"/>
          <p:cNvSpPr>
            <a:spLocks noChangeShapeType="1"/>
          </p:cNvSpPr>
          <p:nvPr/>
        </p:nvSpPr>
        <p:spPr bwMode="auto">
          <a:xfrm rot="10800000">
            <a:off x="1423170" y="6537648"/>
            <a:ext cx="286866" cy="221010"/>
          </a:xfrm>
          <a:prstGeom prst="line">
            <a:avLst/>
          </a:prstGeom>
          <a:noFill/>
          <a:ln w="38100">
            <a:solidFill>
              <a:schemeClr val="tx1"/>
            </a:solidFill>
            <a:miter lim="800000"/>
            <a:headEnd type="stealth" w="med" len="med"/>
            <a:tailEnd/>
          </a:ln>
          <a:extLst>
            <a:ext uri="{909E8E84-426E-40DD-AFC4-6F175D3DCCD1}">
              <a14:hiddenFill xmlns:a14="http://schemas.microsoft.com/office/drawing/2010/main">
                <a:noFill/>
              </a14:hiddenFill>
            </a:ext>
          </a:extLst>
        </p:spPr>
        <p:txBody>
          <a:bodyPr lIns="0" tIns="0" rIns="0" bIns="0"/>
          <a:lstStyle/>
          <a:p>
            <a:endParaRPr lang="en-US" sz="1266"/>
          </a:p>
        </p:txBody>
      </p:sp>
      <p:cxnSp>
        <p:nvCxnSpPr>
          <p:cNvPr id="59404" name="Straight Connector 3"/>
          <p:cNvCxnSpPr>
            <a:cxnSpLocks noChangeShapeType="1"/>
            <a:stCxn id="59395" idx="3"/>
          </p:cNvCxnSpPr>
          <p:nvPr/>
        </p:nvCxnSpPr>
        <p:spPr bwMode="auto">
          <a:xfrm>
            <a:off x="7643813" y="5527477"/>
            <a:ext cx="258961"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59405" name="Straight Connector 5"/>
          <p:cNvCxnSpPr>
            <a:cxnSpLocks noChangeShapeType="1"/>
            <a:endCxn id="59401" idx="1"/>
          </p:cNvCxnSpPr>
          <p:nvPr/>
        </p:nvCxnSpPr>
        <p:spPr bwMode="auto">
          <a:xfrm flipV="1">
            <a:off x="7889379" y="4925910"/>
            <a:ext cx="0" cy="72211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59406" name="Straight Connector 7"/>
          <p:cNvCxnSpPr>
            <a:cxnSpLocks noChangeShapeType="1"/>
            <a:stCxn id="59401" idx="3"/>
          </p:cNvCxnSpPr>
          <p:nvPr/>
        </p:nvCxnSpPr>
        <p:spPr bwMode="auto">
          <a:xfrm flipV="1">
            <a:off x="7889380" y="3422303"/>
            <a:ext cx="1" cy="86945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59407" name="Straight Arrow Connector 9"/>
          <p:cNvCxnSpPr>
            <a:cxnSpLocks noChangeShapeType="1"/>
          </p:cNvCxnSpPr>
          <p:nvPr/>
        </p:nvCxnSpPr>
        <p:spPr bwMode="auto">
          <a:xfrm flipH="1" flipV="1">
            <a:off x="7617025" y="3335239"/>
            <a:ext cx="272355" cy="87064"/>
          </a:xfrm>
          <a:prstGeom prst="straightConnector1">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cxnSp>
      <p:cxnSp>
        <p:nvCxnSpPr>
          <p:cNvPr id="59408" name="Straight Arrow Connector 27"/>
          <p:cNvCxnSpPr>
            <a:cxnSpLocks noChangeShapeType="1"/>
            <a:stCxn id="59396" idx="1"/>
          </p:cNvCxnSpPr>
          <p:nvPr/>
        </p:nvCxnSpPr>
        <p:spPr bwMode="auto">
          <a:xfrm flipH="1" flipV="1">
            <a:off x="1710038" y="6371333"/>
            <a:ext cx="2601849" cy="1"/>
          </a:xfrm>
          <a:prstGeom prst="straightConnector1">
            <a:avLst/>
          </a:prstGeom>
          <a:noFill/>
          <a:ln w="28575">
            <a:solidFill>
              <a:schemeClr val="tx1"/>
            </a:solidFill>
            <a:round/>
            <a:headEnd/>
            <a:tailEnd type="stealth" w="lg" len="med"/>
          </a:ln>
          <a:extLst>
            <a:ext uri="{909E8E84-426E-40DD-AFC4-6F175D3DCCD1}">
              <a14:hiddenFill xmlns:a14="http://schemas.microsoft.com/office/drawing/2010/main">
                <a:noFill/>
              </a14:hiddenFill>
            </a:ext>
          </a:extLst>
        </p:spPr>
      </p:cxnSp>
      <p:cxnSp>
        <p:nvCxnSpPr>
          <p:cNvPr id="59409" name="Straight Arrow Connector 67"/>
          <p:cNvCxnSpPr>
            <a:cxnSpLocks noChangeShapeType="1"/>
          </p:cNvCxnSpPr>
          <p:nvPr/>
        </p:nvCxnSpPr>
        <p:spPr bwMode="auto">
          <a:xfrm>
            <a:off x="5135688" y="6371332"/>
            <a:ext cx="2153171" cy="0"/>
          </a:xfrm>
          <a:prstGeom prst="straightConnector1">
            <a:avLst/>
          </a:prstGeom>
          <a:noFill/>
          <a:ln w="28575">
            <a:solidFill>
              <a:schemeClr val="tx1"/>
            </a:solidFill>
            <a:round/>
            <a:headEnd/>
            <a:tailEnd type="stealth" w="lg" len="med"/>
          </a:ln>
          <a:extLst>
            <a:ext uri="{909E8E84-426E-40DD-AFC4-6F175D3DCCD1}">
              <a14:hiddenFill xmlns:a14="http://schemas.microsoft.com/office/drawing/2010/main">
                <a:noFill/>
              </a14:hiddenFill>
            </a:ext>
          </a:extLst>
        </p:spPr>
      </p:cxnSp>
      <p:sp>
        <p:nvSpPr>
          <p:cNvPr id="59410" name="Rectangle 7"/>
          <p:cNvSpPr>
            <a:spLocks/>
          </p:cNvSpPr>
          <p:nvPr/>
        </p:nvSpPr>
        <p:spPr bwMode="auto">
          <a:xfrm>
            <a:off x="7288859" y="6094512"/>
            <a:ext cx="765721" cy="392906"/>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125">
                <a:latin typeface="Calibri Bold" charset="0"/>
                <a:ea typeface="ヒラギノ角ゴ ProN W3" charset="-128"/>
                <a:cs typeface="ヒラギノ角ゴ ProN W3" charset="-128"/>
                <a:sym typeface="Calibri Bold" charset="0"/>
              </a:rPr>
              <a:t>Success?</a:t>
            </a:r>
          </a:p>
          <a:p>
            <a:pPr algn="ctr" eaLnBrk="1" hangingPunct="1">
              <a:spcBef>
                <a:spcPct val="0"/>
              </a:spcBef>
              <a:buClrTx/>
              <a:buSzTx/>
              <a:buFontTx/>
              <a:buNone/>
            </a:pPr>
            <a:r>
              <a:rPr lang="en-US" altLang="en-US" sz="1125">
                <a:latin typeface="Calibri Bold" charset="0"/>
                <a:ea typeface="ヒラギノ角ゴ ProN W3" charset="-128"/>
                <a:cs typeface="ヒラギノ角ゴ ProN W3" charset="-128"/>
                <a:sym typeface="Calibri Bold" charset="0"/>
              </a:rPr>
              <a:t>Not Yet!</a:t>
            </a:r>
          </a:p>
        </p:txBody>
      </p:sp>
      <p:cxnSp>
        <p:nvCxnSpPr>
          <p:cNvPr id="59411" name="Straight Connector 16383"/>
          <p:cNvCxnSpPr>
            <a:cxnSpLocks noChangeShapeType="1"/>
          </p:cNvCxnSpPr>
          <p:nvPr/>
        </p:nvCxnSpPr>
        <p:spPr bwMode="auto">
          <a:xfrm flipV="1">
            <a:off x="7889379" y="5648028"/>
            <a:ext cx="0" cy="44648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59412" name="TextBox 16412"/>
          <p:cNvSpPr txBox="1">
            <a:spLocks noChangeArrowheads="1"/>
          </p:cNvSpPr>
          <p:nvPr/>
        </p:nvSpPr>
        <p:spPr bwMode="auto">
          <a:xfrm flipH="1">
            <a:off x="3028282" y="6504162"/>
            <a:ext cx="3372073" cy="308674"/>
          </a:xfrm>
          <a:prstGeom prst="rect">
            <a:avLst/>
          </a:prstGeom>
          <a:solidFill>
            <a:srgbClr val="000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1pPr>
            <a:lvl2pPr marL="742950" indent="-28575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2pPr>
            <a:lvl3pPr marL="11430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3pPr>
            <a:lvl4pPr marL="16002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4pPr>
            <a:lvl5pPr marL="2057400" indent="-228600">
              <a:spcBef>
                <a:spcPts val="3800"/>
              </a:spcBef>
              <a:buClr>
                <a:srgbClr val="000000"/>
              </a:buClr>
              <a:buSzPct val="171000"/>
              <a:buFont typeface="Calibri" charset="0"/>
              <a:buChar char="•"/>
              <a:defRPr sz="3200">
                <a:solidFill>
                  <a:schemeClr val="tx1"/>
                </a:solidFill>
                <a:latin typeface="Calibri" charset="0"/>
                <a:ea typeface="Heiti SC Light" charset="-122"/>
                <a:sym typeface="Calibri" charset="0"/>
              </a:defRPr>
            </a:lvl5pPr>
            <a:lvl6pPr marL="25146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6pPr>
            <a:lvl7pPr marL="29718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7pPr>
            <a:lvl8pPr marL="34290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8pPr>
            <a:lvl9pPr marL="3886200" indent="-228600" eaLnBrk="0" fontAlgn="base" hangingPunct="0">
              <a:spcBef>
                <a:spcPts val="3800"/>
              </a:spcBef>
              <a:spcAft>
                <a:spcPct val="0"/>
              </a:spcAft>
              <a:buClr>
                <a:srgbClr val="000000"/>
              </a:buClr>
              <a:buSzPct val="171000"/>
              <a:buFont typeface="Calibri" charset="0"/>
              <a:buChar char="•"/>
              <a:defRPr sz="32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1406" b="1" i="1">
                <a:solidFill>
                  <a:schemeClr val="bg1"/>
                </a:solidFill>
                <a:latin typeface="Gill Sans" charset="0"/>
                <a:ea typeface="ヒラギノ角ゴ ProN W3" charset="-128"/>
                <a:cs typeface="ヒラギノ角ゴ ProN W3" charset="-128"/>
                <a:sym typeface="Gill Sans" charset="0"/>
              </a:rPr>
              <a:t>Classroom culture / Mindset</a:t>
            </a:r>
          </a:p>
        </p:txBody>
      </p:sp>
      <p:cxnSp>
        <p:nvCxnSpPr>
          <p:cNvPr id="59413" name="Straight Arrow Connector 2"/>
          <p:cNvCxnSpPr>
            <a:cxnSpLocks noChangeShapeType="1"/>
          </p:cNvCxnSpPr>
          <p:nvPr/>
        </p:nvCxnSpPr>
        <p:spPr bwMode="auto">
          <a:xfrm>
            <a:off x="4679156" y="1631901"/>
            <a:ext cx="0" cy="189756"/>
          </a:xfrm>
          <a:prstGeom prst="straightConnector1">
            <a:avLst/>
          </a:prstGeom>
          <a:noFill/>
          <a:ln w="2540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9414" name="Straight Arrow Connector 5"/>
          <p:cNvCxnSpPr>
            <a:cxnSpLocks noChangeShapeType="1"/>
          </p:cNvCxnSpPr>
          <p:nvPr/>
        </p:nvCxnSpPr>
        <p:spPr bwMode="auto">
          <a:xfrm>
            <a:off x="4679156" y="2667745"/>
            <a:ext cx="0" cy="162967"/>
          </a:xfrm>
          <a:prstGeom prst="straightConnector1">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9415" name="Straight Arrow Connector 11"/>
          <p:cNvCxnSpPr>
            <a:cxnSpLocks noChangeShapeType="1"/>
          </p:cNvCxnSpPr>
          <p:nvPr/>
        </p:nvCxnSpPr>
        <p:spPr bwMode="auto">
          <a:xfrm>
            <a:off x="4572000" y="5101085"/>
            <a:ext cx="0" cy="162967"/>
          </a:xfrm>
          <a:prstGeom prst="straightConnector1">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9416" name="Straight Arrow Connector 13"/>
          <p:cNvCxnSpPr>
            <a:cxnSpLocks noChangeShapeType="1"/>
          </p:cNvCxnSpPr>
          <p:nvPr/>
        </p:nvCxnSpPr>
        <p:spPr bwMode="auto">
          <a:xfrm>
            <a:off x="4572000" y="6032005"/>
            <a:ext cx="0" cy="196453"/>
          </a:xfrm>
          <a:prstGeom prst="straightConnector1">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9417" name="Straight Arrow Connector 5"/>
          <p:cNvCxnSpPr>
            <a:cxnSpLocks noChangeShapeType="1"/>
          </p:cNvCxnSpPr>
          <p:nvPr/>
        </p:nvCxnSpPr>
        <p:spPr bwMode="auto">
          <a:xfrm>
            <a:off x="4661297" y="3808513"/>
            <a:ext cx="0" cy="162967"/>
          </a:xfrm>
          <a:prstGeom prst="straightConnector1">
            <a:avLst/>
          </a:prstGeom>
          <a:noFill/>
          <a:ln w="254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9421" name="Rectangle 4"/>
          <p:cNvSpPr>
            <a:spLocks/>
          </p:cNvSpPr>
          <p:nvPr/>
        </p:nvSpPr>
        <p:spPr bwMode="auto">
          <a:xfrm>
            <a:off x="1750220" y="2837409"/>
            <a:ext cx="5866805" cy="996777"/>
          </a:xfrm>
          <a:prstGeom prst="rect">
            <a:avLst/>
          </a:prstGeom>
          <a:noFill/>
          <a:ln w="25400">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lIns="128588" tIns="0" rIns="128588"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1125">
                <a:solidFill>
                  <a:srgbClr val="800080"/>
                </a:solidFill>
                <a:latin typeface="Calibri Bold" charset="0"/>
                <a:sym typeface="Calibri Bold" charset="0"/>
              </a:rPr>
              <a:t>Engage with Concept and Generate Evidence Related to the Learning Target</a:t>
            </a:r>
          </a:p>
          <a:p>
            <a:pPr eaLnBrk="1" hangingPunct="1"/>
            <a:r>
              <a:rPr lang="en-US" altLang="en-US" sz="1125">
                <a:solidFill>
                  <a:srgbClr val="800080"/>
                </a:solidFill>
                <a:latin typeface="Calibri" charset="0"/>
                <a:sym typeface="Calibri" charset="0"/>
              </a:rPr>
              <a:t>Students engage in appropriate activities such as small and large group discussions, lectures, modeling, problem solving, reading textbooks or other text resources, technology based demonstrations or simulations, observations, or practice. Students develop understanding of learning target and generate evidence of current understanding.</a:t>
            </a:r>
          </a:p>
        </p:txBody>
      </p:sp>
    </p:spTree>
    <p:custDataLst>
      <p:tags r:id="rId1"/>
    </p:custDataLst>
    <p:extLst>
      <p:ext uri="{BB962C8B-B14F-4D97-AF65-F5344CB8AC3E}">
        <p14:creationId xmlns:p14="http://schemas.microsoft.com/office/powerpoint/2010/main" val="901124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727770" y="215430"/>
            <a:ext cx="7358063" cy="892969"/>
          </a:xfrm>
        </p:spPr>
        <p:txBody>
          <a:bodyPr anchor="t"/>
          <a:lstStyle/>
          <a:p>
            <a:r>
              <a:rPr lang="en-US" altLang="en-US" sz="4219"/>
              <a:t>Lesson Planning Template</a:t>
            </a:r>
          </a:p>
        </p:txBody>
      </p:sp>
      <p:pic>
        <p:nvPicPr>
          <p:cNvPr id="6144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5938" y="1178720"/>
            <a:ext cx="5179219" cy="454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39516" y="5715000"/>
            <a:ext cx="513457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6492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892970" y="125016"/>
            <a:ext cx="7358063" cy="1482328"/>
          </a:xfrm>
        </p:spPr>
        <p:txBody>
          <a:bodyPr/>
          <a:lstStyle/>
          <a:p>
            <a:r>
              <a:rPr lang="en-US" altLang="en-US" sz="4219"/>
              <a:t>Lesson Planning Template</a:t>
            </a:r>
          </a:p>
        </p:txBody>
      </p:sp>
      <p:pic>
        <p:nvPicPr>
          <p:cNvPr id="6349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5416" y="1607344"/>
            <a:ext cx="6773168" cy="348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1099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940" y="223023"/>
            <a:ext cx="4639642" cy="2892421"/>
          </a:xfrm>
          <a:prstGeom prst="rect">
            <a:avLst/>
          </a:prstGeom>
        </p:spPr>
      </p:pic>
      <p:sp>
        <p:nvSpPr>
          <p:cNvPr id="3" name="Content Placeholder 2"/>
          <p:cNvSpPr>
            <a:spLocks noGrp="1"/>
          </p:cNvSpPr>
          <p:nvPr>
            <p:ph idx="1"/>
          </p:nvPr>
        </p:nvSpPr>
        <p:spPr>
          <a:xfrm>
            <a:off x="4572000" y="112294"/>
            <a:ext cx="4572000" cy="3316705"/>
          </a:xfrm>
        </p:spPr>
        <p:txBody>
          <a:bodyPr>
            <a:normAutofit fontScale="92500" lnSpcReduction="10000"/>
          </a:bodyPr>
          <a:lstStyle/>
          <a:p>
            <a:pPr marL="0" indent="0" algn="ctr">
              <a:buNone/>
            </a:pPr>
            <a:r>
              <a:rPr lang="en-US" sz="3200" dirty="0"/>
              <a:t>Four Concerns re: ELLs and Group Work</a:t>
            </a:r>
          </a:p>
          <a:p>
            <a:r>
              <a:rPr lang="en-US" dirty="0"/>
              <a:t>Selecting appropriate </a:t>
            </a:r>
            <a:r>
              <a:rPr lang="en-US" dirty="0" smtClean="0"/>
              <a:t>tasks that represent </a:t>
            </a:r>
            <a:r>
              <a:rPr lang="en-US" dirty="0"/>
              <a:t>important mathematical ideas, </a:t>
            </a:r>
            <a:r>
              <a:rPr lang="en-US" dirty="0" smtClean="0"/>
              <a:t>are open-ended </a:t>
            </a:r>
            <a:r>
              <a:rPr lang="en-US" dirty="0"/>
              <a:t>and collaborative, </a:t>
            </a:r>
            <a:r>
              <a:rPr lang="en-US" dirty="0" smtClean="0"/>
              <a:t>have multiple </a:t>
            </a:r>
            <a:r>
              <a:rPr lang="en-US" dirty="0"/>
              <a:t>entry points, and avoid unnecessarily complex </a:t>
            </a:r>
            <a:r>
              <a:rPr lang="en-US" dirty="0" smtClean="0"/>
              <a:t>language.</a:t>
            </a:r>
            <a:endParaRPr lang="en-US" dirty="0"/>
          </a:p>
          <a:p>
            <a:pPr marL="0" indent="0" algn="ctr">
              <a:buNone/>
            </a:pPr>
            <a:endParaRPr lang="en-US" sz="3000" dirty="0"/>
          </a:p>
        </p:txBody>
      </p:sp>
      <p:sp>
        <p:nvSpPr>
          <p:cNvPr id="5" name="Content Placeholder 2"/>
          <p:cNvSpPr txBox="1">
            <a:spLocks/>
          </p:cNvSpPr>
          <p:nvPr/>
        </p:nvSpPr>
        <p:spPr>
          <a:xfrm>
            <a:off x="-37593" y="3639553"/>
            <a:ext cx="9144000" cy="329264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Assigning students to groups (consider the optimal number in each group as well as how to distribute high, medium, and low students, and ELL </a:t>
            </a:r>
            <a:r>
              <a:rPr lang="en-US" dirty="0" smtClean="0"/>
              <a:t>students).</a:t>
            </a:r>
            <a:endParaRPr lang="en-US" dirty="0"/>
          </a:p>
          <a:p>
            <a:r>
              <a:rPr lang="en-US" dirty="0"/>
              <a:t>Set up group norms.  If there’s a high ELL population, ensure a norm has something to do with valuing students’ home languages.</a:t>
            </a:r>
          </a:p>
          <a:p>
            <a:r>
              <a:rPr lang="en-US" dirty="0"/>
              <a:t>Assess </a:t>
            </a:r>
            <a:r>
              <a:rPr lang="en-US" dirty="0" smtClean="0"/>
              <a:t>students’ </a:t>
            </a:r>
            <a:r>
              <a:rPr lang="en-US" dirty="0"/>
              <a:t>understanding using a mix of group and individual tasks.</a:t>
            </a:r>
          </a:p>
          <a:p>
            <a:pPr marL="0" indent="0" algn="ctr">
              <a:buNone/>
            </a:pPr>
            <a:endParaRPr lang="en-US" sz="3000" dirty="0"/>
          </a:p>
        </p:txBody>
      </p:sp>
    </p:spTree>
    <p:extLst>
      <p:ext uri="{BB962C8B-B14F-4D97-AF65-F5344CB8AC3E}">
        <p14:creationId xmlns:p14="http://schemas.microsoft.com/office/powerpoint/2010/main" val="15793847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2469339" y="188280"/>
            <a:ext cx="3589735" cy="857250"/>
          </a:xfrm>
        </p:spPr>
        <p:txBody>
          <a:bodyPr vert="horz" lIns="48221" tIns="24110" rIns="48221" bIns="24110" rtlCol="0" anchor="t">
            <a:noAutofit/>
          </a:bodyPr>
          <a:lstStyle/>
          <a:p>
            <a:pPr algn="ctr" eaLnBrk="1" hangingPunct="1"/>
            <a:r>
              <a:rPr lang="en-US" altLang="en-US" sz="6000" b="1" dirty="0">
                <a:latin typeface="+mn-lt"/>
              </a:rPr>
              <a:t>M</a:t>
            </a:r>
            <a:r>
              <a:rPr lang="en-US" altLang="en-US" sz="6000" b="1" baseline="30000" dirty="0">
                <a:latin typeface="+mn-lt"/>
              </a:rPr>
              <a:t>2</a:t>
            </a:r>
            <a:r>
              <a:rPr lang="en-US" altLang="en-US" sz="6000" b="1" dirty="0">
                <a:latin typeface="+mn-lt"/>
              </a:rPr>
              <a:t>P Goals</a:t>
            </a:r>
          </a:p>
        </p:txBody>
      </p:sp>
      <p:sp>
        <p:nvSpPr>
          <p:cNvPr id="10242" name="Rectangle 2"/>
          <p:cNvSpPr>
            <a:spLocks noGrp="1" noChangeArrowheads="1"/>
          </p:cNvSpPr>
          <p:nvPr>
            <p:ph idx="1"/>
          </p:nvPr>
        </p:nvSpPr>
        <p:spPr bwMode="auto">
          <a:xfrm>
            <a:off x="1" y="1153106"/>
            <a:ext cx="3460376" cy="42728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8221" tIns="24110" rIns="48221" bIns="24110" numCol="1" rtlCol="0" anchor="t" anchorCtr="0" compatLnSpc="1">
            <a:prstTxWarp prst="textNoShape">
              <a:avLst/>
            </a:prstTxWarp>
            <a:noAutofit/>
          </a:bodyPr>
          <a:lstStyle/>
          <a:p>
            <a:pPr marL="301367" indent="-301367">
              <a:buFontTx/>
              <a:buChar char="•"/>
            </a:pPr>
            <a:r>
              <a:rPr lang="en-US" altLang="en-US" sz="3400" dirty="0"/>
              <a:t>Increase teachers</a:t>
            </a:r>
            <a:r>
              <a:rPr lang="ja-JP" altLang="en-US" sz="3400" dirty="0">
                <a:sym typeface="Arial" charset="0"/>
              </a:rPr>
              <a:t>’</a:t>
            </a:r>
            <a:r>
              <a:rPr lang="en-US" altLang="ja-JP" sz="3400" dirty="0"/>
              <a:t> content and pedagogical content knowledge of mathematics</a:t>
            </a:r>
          </a:p>
          <a:p>
            <a:pPr marL="301367" indent="-301367">
              <a:buFontTx/>
              <a:buChar char="•"/>
            </a:pPr>
            <a:r>
              <a:rPr lang="en-US" altLang="en-US" sz="3400" dirty="0"/>
              <a:t>Increase </a:t>
            </a:r>
            <a:r>
              <a:rPr lang="en-US" altLang="en-US" sz="3400" b="1" dirty="0"/>
              <a:t>all </a:t>
            </a:r>
            <a:r>
              <a:rPr lang="en-US" altLang="en-US" sz="3400" dirty="0"/>
              <a:t>students</a:t>
            </a:r>
            <a:r>
              <a:rPr lang="ja-JP" altLang="en-US" sz="3400" dirty="0">
                <a:sym typeface="Arial" charset="0"/>
              </a:rPr>
              <a:t>’</a:t>
            </a:r>
            <a:r>
              <a:rPr lang="en-US" altLang="ja-JP" sz="3400" dirty="0"/>
              <a:t> achievement in mathematics</a:t>
            </a:r>
            <a:endParaRPr lang="en-US" altLang="en-US" sz="3400" dirty="0"/>
          </a:p>
        </p:txBody>
      </p:sp>
      <p:pic>
        <p:nvPicPr>
          <p:cNvPr id="1024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51829" y="1315451"/>
            <a:ext cx="6711891" cy="503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6885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205" y="4503499"/>
            <a:ext cx="8495712" cy="2213057"/>
          </a:xfrm>
        </p:spPr>
        <p:txBody>
          <a:bodyPr>
            <a:normAutofit/>
          </a:bodyPr>
          <a:lstStyle/>
          <a:p>
            <a:r>
              <a:rPr lang="en-US" sz="3600" dirty="0">
                <a:latin typeface="+mn-lt"/>
              </a:rPr>
              <a:t>Read article using 3-2-1+1 protocol.</a:t>
            </a:r>
            <a:br>
              <a:rPr lang="en-US" sz="3600" dirty="0">
                <a:latin typeface="+mn-lt"/>
              </a:rPr>
            </a:br>
            <a:r>
              <a:rPr lang="en-US" sz="3600" dirty="0">
                <a:latin typeface="+mn-lt"/>
              </a:rPr>
              <a:t>Consider how to use ideas in the article to help structure a discussion after using a rich task with your students.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1272353"/>
            <a:ext cx="4534706" cy="2874306"/>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4375" y="1560970"/>
            <a:ext cx="4128542" cy="2674900"/>
          </a:xfrm>
          <a:prstGeom prst="rect">
            <a:avLst/>
          </a:prstGeom>
        </p:spPr>
      </p:pic>
    </p:spTree>
    <p:extLst>
      <p:ext uri="{BB962C8B-B14F-4D97-AF65-F5344CB8AC3E}">
        <p14:creationId xmlns:p14="http://schemas.microsoft.com/office/powerpoint/2010/main" val="4473406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48712" y="0"/>
            <a:ext cx="9704224" cy="6858000"/>
          </a:xfrm>
          <a:prstGeom prst="rect">
            <a:avLst/>
          </a:prstGeom>
        </p:spPr>
      </p:pic>
      <p:sp>
        <p:nvSpPr>
          <p:cNvPr id="2" name="Title 1"/>
          <p:cNvSpPr>
            <a:spLocks noGrp="1"/>
          </p:cNvSpPr>
          <p:nvPr>
            <p:ph type="title"/>
          </p:nvPr>
        </p:nvSpPr>
        <p:spPr>
          <a:xfrm>
            <a:off x="434898" y="2405799"/>
            <a:ext cx="7081024" cy="1731304"/>
          </a:xfrm>
        </p:spPr>
        <p:txBody>
          <a:bodyPr anchor="t">
            <a:normAutofit fontScale="90000"/>
          </a:bodyPr>
          <a:lstStyle/>
          <a:p>
            <a:pPr algn="ctr"/>
            <a:r>
              <a:rPr lang="en-US" sz="3600" dirty="0" smtClean="0">
                <a:latin typeface="+mn-lt"/>
              </a:rPr>
              <a:t>Plan a discussion for an upcoming task using ideas from this morning as well as </a:t>
            </a:r>
            <a:br>
              <a:rPr lang="en-US" sz="3600" dirty="0" smtClean="0">
                <a:latin typeface="+mn-lt"/>
              </a:rPr>
            </a:br>
            <a:r>
              <a:rPr lang="en-US" sz="3600" i="1" dirty="0" smtClean="0">
                <a:latin typeface="+mn-lt"/>
              </a:rPr>
              <a:t>A Few Words About Math and Science</a:t>
            </a:r>
            <a:r>
              <a:rPr lang="en-US" sz="3600" dirty="0" smtClean="0">
                <a:latin typeface="+mn-lt"/>
              </a:rPr>
              <a:t> </a:t>
            </a:r>
            <a:endParaRPr lang="en-US" sz="3600" dirty="0">
              <a:latin typeface="+mn-lt"/>
            </a:endParaRPr>
          </a:p>
        </p:txBody>
      </p:sp>
    </p:spTree>
    <p:extLst>
      <p:ext uri="{BB962C8B-B14F-4D97-AF65-F5344CB8AC3E}">
        <p14:creationId xmlns:p14="http://schemas.microsoft.com/office/powerpoint/2010/main" val="15615085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9706" y="-321421"/>
            <a:ext cx="9173705" cy="7179421"/>
          </a:xfrm>
          <a:prstGeom prst="rect">
            <a:avLst/>
          </a:prstGeom>
        </p:spPr>
      </p:pic>
      <p:sp>
        <p:nvSpPr>
          <p:cNvPr id="8" name="TextBox 7"/>
          <p:cNvSpPr txBox="1"/>
          <p:nvPr/>
        </p:nvSpPr>
        <p:spPr>
          <a:xfrm>
            <a:off x="0" y="1161995"/>
            <a:ext cx="3791415" cy="2554545"/>
          </a:xfrm>
          <a:prstGeom prst="rect">
            <a:avLst/>
          </a:prstGeom>
          <a:noFill/>
        </p:spPr>
        <p:txBody>
          <a:bodyPr wrap="square" rtlCol="0">
            <a:spAutoFit/>
          </a:bodyPr>
          <a:lstStyle/>
          <a:p>
            <a:pPr algn="ctr"/>
            <a:r>
              <a:rPr lang="en-US" sz="3200" dirty="0" smtClean="0">
                <a:solidFill>
                  <a:schemeClr val="bg1"/>
                </a:solidFill>
              </a:rPr>
              <a:t>Individually reflect on your instructional practice and make plan for remainder of year. </a:t>
            </a:r>
            <a:endParaRPr lang="en-US" sz="3200" dirty="0">
              <a:solidFill>
                <a:schemeClr val="bg1"/>
              </a:solidFill>
            </a:endParaRPr>
          </a:p>
        </p:txBody>
      </p:sp>
      <p:sp>
        <p:nvSpPr>
          <p:cNvPr id="9" name="TextBox 8"/>
          <p:cNvSpPr txBox="1"/>
          <p:nvPr/>
        </p:nvSpPr>
        <p:spPr>
          <a:xfrm>
            <a:off x="10290875" y="1937288"/>
            <a:ext cx="184731" cy="369332"/>
          </a:xfrm>
          <a:prstGeom prst="rect">
            <a:avLst/>
          </a:prstGeom>
          <a:noFill/>
        </p:spPr>
        <p:txBody>
          <a:bodyPr wrap="none" rtlCol="0">
            <a:spAutoFit/>
          </a:bodyPr>
          <a:lstStyle/>
          <a:p>
            <a:endParaRPr lang="en-US" dirty="0"/>
          </a:p>
        </p:txBody>
      </p:sp>
      <p:sp>
        <p:nvSpPr>
          <p:cNvPr id="10" name="TextBox 9"/>
          <p:cNvSpPr txBox="1"/>
          <p:nvPr/>
        </p:nvSpPr>
        <p:spPr>
          <a:xfrm>
            <a:off x="5954751" y="4565841"/>
            <a:ext cx="2990417" cy="954107"/>
          </a:xfrm>
          <a:prstGeom prst="rect">
            <a:avLst/>
          </a:prstGeom>
          <a:noFill/>
        </p:spPr>
        <p:txBody>
          <a:bodyPr wrap="square" rtlCol="0">
            <a:spAutoFit/>
          </a:bodyPr>
          <a:lstStyle/>
          <a:p>
            <a:pPr algn="ctr"/>
            <a:r>
              <a:rPr lang="en-US" sz="2800" dirty="0" smtClean="0">
                <a:solidFill>
                  <a:schemeClr val="bg1"/>
                </a:solidFill>
              </a:rPr>
              <a:t>We’d like a copy for our planning.</a:t>
            </a:r>
            <a:endParaRPr lang="en-US" sz="2800" dirty="0">
              <a:solidFill>
                <a:schemeClr val="bg1"/>
              </a:solidFill>
            </a:endParaRPr>
          </a:p>
        </p:txBody>
      </p:sp>
    </p:spTree>
    <p:extLst>
      <p:ext uri="{BB962C8B-B14F-4D97-AF65-F5344CB8AC3E}">
        <p14:creationId xmlns:p14="http://schemas.microsoft.com/office/powerpoint/2010/main" val="17970103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Content Placeholder 2"/>
          <p:cNvSpPr>
            <a:spLocks noGrp="1"/>
          </p:cNvSpPr>
          <p:nvPr>
            <p:ph idx="1"/>
          </p:nvPr>
        </p:nvSpPr>
        <p:spPr>
          <a:xfrm>
            <a:off x="1518047" y="3161109"/>
            <a:ext cx="7358063" cy="4911328"/>
          </a:xfrm>
        </p:spPr>
        <p:txBody>
          <a:bodyPr/>
          <a:lstStyle/>
          <a:p>
            <a:endParaRPr lang="en-US" altLang="en-US"/>
          </a:p>
        </p:txBody>
      </p:sp>
      <p:pic>
        <p:nvPicPr>
          <p:cNvPr id="7475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3426" y="-2405306"/>
            <a:ext cx="9948788" cy="941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Box 5"/>
          <p:cNvSpPr txBox="1">
            <a:spLocks noChangeArrowheads="1"/>
          </p:cNvSpPr>
          <p:nvPr/>
        </p:nvSpPr>
        <p:spPr bwMode="auto">
          <a:xfrm>
            <a:off x="2884924" y="469308"/>
            <a:ext cx="312617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4000" dirty="0">
                <a:latin typeface="Calibri" charset="0"/>
              </a:rPr>
              <a:t>Planning Time</a:t>
            </a:r>
          </a:p>
        </p:txBody>
      </p:sp>
      <p:sp>
        <p:nvSpPr>
          <p:cNvPr id="5" name="TextBox 5"/>
          <p:cNvSpPr txBox="1">
            <a:spLocks noChangeArrowheads="1"/>
          </p:cNvSpPr>
          <p:nvPr/>
        </p:nvSpPr>
        <p:spPr bwMode="auto">
          <a:xfrm>
            <a:off x="82636" y="2667949"/>
            <a:ext cx="9278339"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marL="571500" indent="-571500">
              <a:buFont typeface="Arial" charset="0"/>
              <a:buChar char="•"/>
            </a:pPr>
            <a:r>
              <a:rPr lang="en-US" altLang="en-US" sz="3000" dirty="0" smtClean="0">
                <a:latin typeface="Calibri" charset="0"/>
              </a:rPr>
              <a:t>Review PLC focus </a:t>
            </a:r>
          </a:p>
          <a:p>
            <a:pPr marL="571500" indent="-571500">
              <a:buFont typeface="Arial" charset="0"/>
              <a:buChar char="•"/>
            </a:pPr>
            <a:r>
              <a:rPr lang="en-US" altLang="en-US" sz="3600" b="1" dirty="0" smtClean="0">
                <a:latin typeface="Calibri" charset="0"/>
              </a:rPr>
              <a:t>Make studio day plans</a:t>
            </a:r>
          </a:p>
          <a:p>
            <a:pPr marL="571500" indent="-571500">
              <a:buFont typeface="Arial" charset="0"/>
              <a:buChar char="•"/>
            </a:pPr>
            <a:r>
              <a:rPr lang="en-US" altLang="en-US" sz="3000" dirty="0" smtClean="0">
                <a:latin typeface="Calibri" charset="0"/>
              </a:rPr>
              <a:t>Schedule meetings for remainder of year</a:t>
            </a:r>
          </a:p>
          <a:p>
            <a:pPr marL="571500" indent="-571500">
              <a:buFont typeface="Arial" charset="0"/>
              <a:buChar char="•"/>
            </a:pPr>
            <a:r>
              <a:rPr lang="en-US" altLang="en-US" sz="3000" dirty="0" smtClean="0">
                <a:latin typeface="Calibri" charset="0"/>
              </a:rPr>
              <a:t>Resources</a:t>
            </a:r>
          </a:p>
          <a:p>
            <a:pPr marL="571500" indent="-571500">
              <a:buFont typeface="Arial" charset="0"/>
              <a:buChar char="•"/>
            </a:pPr>
            <a:r>
              <a:rPr lang="en-US" altLang="en-US" sz="3000" dirty="0" smtClean="0">
                <a:latin typeface="Calibri" charset="0"/>
              </a:rPr>
              <a:t>Is your current meeting agenda working?  Do we have a copy from the fall?</a:t>
            </a:r>
          </a:p>
          <a:p>
            <a:pPr marL="571500" indent="-571500">
              <a:buFont typeface="Arial" charset="0"/>
              <a:buChar char="•"/>
            </a:pPr>
            <a:r>
              <a:rPr lang="en-US" altLang="en-US" sz="3000" dirty="0" smtClean="0">
                <a:latin typeface="Calibri" charset="0"/>
              </a:rPr>
              <a:t>Turn one copy of plan in, we can make copies</a:t>
            </a:r>
          </a:p>
          <a:p>
            <a:pPr marL="571500" indent="-571500">
              <a:buFont typeface="Arial" charset="0"/>
              <a:buChar char="•"/>
            </a:pPr>
            <a:endParaRPr lang="en-US" altLang="en-US" sz="3000" dirty="0">
              <a:latin typeface="Calibri" charset="0"/>
            </a:endParaRPr>
          </a:p>
        </p:txBody>
      </p:sp>
    </p:spTree>
    <p:extLst>
      <p:ext uri="{BB962C8B-B14F-4D97-AF65-F5344CB8AC3E}">
        <p14:creationId xmlns:p14="http://schemas.microsoft.com/office/powerpoint/2010/main" val="118023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AutoShape 2"/>
          <p:cNvSpPr>
            <a:spLocks/>
          </p:cNvSpPr>
          <p:nvPr/>
        </p:nvSpPr>
        <p:spPr bwMode="auto">
          <a:xfrm>
            <a:off x="526943" y="2204027"/>
            <a:ext cx="7687160" cy="46539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5719" tIns="35719" rIns="35719" bIns="35719" anchor="t"/>
          <a:lstStyle>
            <a:lvl1pPr marL="592138" indent="-592138">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0" indent="0" eaLnBrk="1">
              <a:buSzPct val="75000"/>
            </a:pPr>
            <a:r>
              <a:rPr lang="en-US" altLang="en-US" dirty="0" smtClean="0">
                <a:latin typeface="+mn-lt"/>
                <a:ea typeface="Microsoft Sans Serif" charset="0"/>
                <a:cs typeface="Microsoft Sans Serif" charset="0"/>
                <a:sym typeface="Microsoft Sans Serif" charset="0"/>
              </a:rPr>
              <a:t>After turning in:</a:t>
            </a:r>
          </a:p>
          <a:p>
            <a:pPr eaLnBrk="1">
              <a:buSzPct val="75000"/>
              <a:buFontTx/>
              <a:buChar char="•"/>
            </a:pPr>
            <a:r>
              <a:rPr lang="en-US" altLang="en-US" dirty="0" smtClean="0">
                <a:latin typeface="+mn-lt"/>
                <a:ea typeface="Microsoft Sans Serif" charset="0"/>
                <a:cs typeface="Microsoft Sans Serif" charset="0"/>
                <a:sym typeface="Microsoft Sans Serif" charset="0"/>
              </a:rPr>
              <a:t>PLC </a:t>
            </a:r>
            <a:r>
              <a:rPr lang="en-US" altLang="en-US" dirty="0">
                <a:latin typeface="+mn-lt"/>
                <a:ea typeface="Microsoft Sans Serif" charset="0"/>
                <a:cs typeface="Microsoft Sans Serif" charset="0"/>
                <a:sym typeface="Microsoft Sans Serif" charset="0"/>
              </a:rPr>
              <a:t>Planning Form (one per PLC)</a:t>
            </a:r>
          </a:p>
          <a:p>
            <a:pPr eaLnBrk="1">
              <a:buSzPct val="75000"/>
              <a:buFontTx/>
              <a:buChar char="•"/>
            </a:pPr>
            <a:r>
              <a:rPr lang="en-US" altLang="en-US" dirty="0" smtClean="0">
                <a:latin typeface="+mn-lt"/>
                <a:ea typeface="Microsoft Sans Serif" charset="0"/>
                <a:cs typeface="Microsoft Sans Serif" charset="0"/>
                <a:sym typeface="Microsoft Sans Serif" charset="0"/>
              </a:rPr>
              <a:t>End </a:t>
            </a:r>
            <a:r>
              <a:rPr lang="en-US" altLang="en-US" dirty="0">
                <a:latin typeface="+mn-lt"/>
                <a:ea typeface="Microsoft Sans Serif" charset="0"/>
                <a:cs typeface="Microsoft Sans Serif" charset="0"/>
                <a:sym typeface="Microsoft Sans Serif" charset="0"/>
              </a:rPr>
              <a:t>of day </a:t>
            </a:r>
            <a:r>
              <a:rPr lang="en-US" altLang="en-US" dirty="0" smtClean="0">
                <a:latin typeface="+mn-lt"/>
                <a:ea typeface="Microsoft Sans Serif" charset="0"/>
                <a:cs typeface="Microsoft Sans Serif" charset="0"/>
                <a:sym typeface="Microsoft Sans Serif" charset="0"/>
              </a:rPr>
              <a:t>survey</a:t>
            </a:r>
          </a:p>
          <a:p>
            <a:pPr marL="0" indent="0" eaLnBrk="1">
              <a:buSzPct val="75000"/>
            </a:pPr>
            <a:r>
              <a:rPr lang="en-US" altLang="en-US" dirty="0" smtClean="0">
                <a:latin typeface="+mn-lt"/>
                <a:ea typeface="Microsoft Sans Serif" charset="0"/>
                <a:cs typeface="Microsoft Sans Serif" charset="0"/>
                <a:sym typeface="Microsoft Sans Serif" charset="0"/>
              </a:rPr>
              <a:t>And collecting:</a:t>
            </a:r>
          </a:p>
          <a:p>
            <a:pPr marL="571500" indent="-571500" eaLnBrk="1">
              <a:buSzPct val="75000"/>
              <a:buFont typeface="Arial" charset="0"/>
              <a:buChar char="•"/>
            </a:pPr>
            <a:r>
              <a:rPr lang="en-US" altLang="en-US" dirty="0" smtClean="0">
                <a:latin typeface="+mn-lt"/>
                <a:ea typeface="Microsoft Sans Serif" charset="0"/>
                <a:cs typeface="Microsoft Sans Serif" charset="0"/>
                <a:sym typeface="Microsoft Sans Serif" charset="0"/>
              </a:rPr>
              <a:t>Materials for colleagues</a:t>
            </a:r>
            <a:endParaRPr lang="en-US" altLang="en-US" dirty="0">
              <a:latin typeface="+mn-lt"/>
              <a:ea typeface="Microsoft Sans Serif" charset="0"/>
              <a:cs typeface="Microsoft Sans Serif" charset="0"/>
              <a:sym typeface="Microsoft Sans Serif" charset="0"/>
            </a:endParaRPr>
          </a:p>
          <a:p>
            <a:pPr eaLnBrk="1">
              <a:buSzPct val="75000"/>
              <a:buFontTx/>
              <a:buChar char="•"/>
            </a:pPr>
            <a:r>
              <a:rPr lang="en-US" altLang="en-US" dirty="0">
                <a:latin typeface="+mn-lt"/>
                <a:ea typeface="Microsoft Sans Serif" charset="0"/>
                <a:cs typeface="Microsoft Sans Serif" charset="0"/>
                <a:sym typeface="Microsoft Sans Serif" charset="0"/>
              </a:rPr>
              <a:t>Clock Hour Forms</a:t>
            </a:r>
            <a:endParaRPr lang="en-US" altLang="en-US" dirty="0">
              <a:latin typeface="+mn-lt"/>
            </a:endParaRPr>
          </a:p>
        </p:txBody>
      </p:sp>
      <p:pic>
        <p:nvPicPr>
          <p:cNvPr id="4" name="Picture 3"/>
          <p:cNvPicPr>
            <a:picLocks noChangeAspect="1"/>
          </p:cNvPicPr>
          <p:nvPr/>
        </p:nvPicPr>
        <p:blipFill>
          <a:blip r:embed="rId3"/>
          <a:stretch>
            <a:fillRect/>
          </a:stretch>
        </p:blipFill>
        <p:spPr>
          <a:xfrm>
            <a:off x="282348" y="-1472338"/>
            <a:ext cx="8691600" cy="4901338"/>
          </a:xfrm>
          <a:prstGeom prst="rect">
            <a:avLst/>
          </a:prstGeom>
        </p:spPr>
      </p:pic>
    </p:spTree>
    <p:extLst>
      <p:ext uri="{BB962C8B-B14F-4D97-AF65-F5344CB8AC3E}">
        <p14:creationId xmlns:p14="http://schemas.microsoft.com/office/powerpoint/2010/main" val="182233841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39504" y="-211874"/>
            <a:ext cx="11689279" cy="7069873"/>
          </a:xfrm>
          <a:prstGeom prst="rect">
            <a:avLst/>
          </a:prstGeom>
        </p:spPr>
      </p:pic>
      <p:sp>
        <p:nvSpPr>
          <p:cNvPr id="16386" name="Rectangle 2"/>
          <p:cNvSpPr>
            <a:spLocks noGrp="1" noChangeArrowheads="1"/>
          </p:cNvSpPr>
          <p:nvPr>
            <p:ph type="title"/>
          </p:nvPr>
        </p:nvSpPr>
        <p:spPr>
          <a:xfrm>
            <a:off x="270889" y="0"/>
            <a:ext cx="8602221" cy="2510532"/>
          </a:xfrm>
        </p:spPr>
        <p:txBody>
          <a:bodyPr anchor="t">
            <a:noAutofit/>
          </a:bodyPr>
          <a:lstStyle/>
          <a:p>
            <a:pPr defTabSz="301367">
              <a:buClr>
                <a:schemeClr val="bg1"/>
              </a:buClr>
              <a:buSzPct val="75000"/>
            </a:pPr>
            <a:r>
              <a:rPr lang="en-US" altLang="en-US" sz="2400" b="1" dirty="0" smtClean="0">
                <a:latin typeface="+mn-lt"/>
                <a:sym typeface="Helvetica Neue" charset="0"/>
              </a:rPr>
              <a:t>Consider how to structure a discussion in response to student work.</a:t>
            </a:r>
            <a:br>
              <a:rPr lang="en-US" altLang="en-US" sz="2400" b="1" dirty="0" smtClean="0">
                <a:latin typeface="+mn-lt"/>
                <a:sym typeface="Helvetica Neue" charset="0"/>
              </a:rPr>
            </a:br>
            <a:r>
              <a:rPr lang="en-US" altLang="en-US" sz="2400" b="1" dirty="0">
                <a:latin typeface="+mn-lt"/>
                <a:sym typeface="Helvetica Neue" charset="0"/>
              </a:rPr>
              <a:t/>
            </a:r>
            <a:br>
              <a:rPr lang="en-US" altLang="en-US" sz="2400" b="1" dirty="0">
                <a:latin typeface="+mn-lt"/>
                <a:sym typeface="Helvetica Neue" charset="0"/>
              </a:rPr>
            </a:br>
            <a:r>
              <a:rPr lang="en-US" altLang="en-US" sz="2400" b="1" dirty="0" smtClean="0">
                <a:latin typeface="+mn-lt"/>
                <a:sym typeface="Helvetica Neue" charset="0"/>
              </a:rPr>
              <a:t>Deepen </a:t>
            </a:r>
            <a:r>
              <a:rPr lang="en-US" altLang="en-US" sz="2400" b="1" dirty="0">
                <a:latin typeface="+mn-lt"/>
                <a:sym typeface="Helvetica Neue" charset="0"/>
              </a:rPr>
              <a:t>understanding of importance of academic language and structure of discourse for all </a:t>
            </a:r>
            <a:r>
              <a:rPr lang="en-US" altLang="en-US" sz="2400" b="1" dirty="0" smtClean="0">
                <a:latin typeface="+mn-lt"/>
                <a:sym typeface="Helvetica Neue" charset="0"/>
              </a:rPr>
              <a:t>students</a:t>
            </a:r>
            <a:r>
              <a:rPr lang="en-US" altLang="en-US" sz="2400" b="1" dirty="0">
                <a:latin typeface="+mn-lt"/>
                <a:sym typeface="Helvetica Neue" charset="0"/>
              </a:rPr>
              <a:t>.</a:t>
            </a:r>
            <a:br>
              <a:rPr lang="en-US" altLang="en-US" sz="2400" b="1" dirty="0">
                <a:latin typeface="+mn-lt"/>
                <a:sym typeface="Helvetica Neue" charset="0"/>
              </a:rPr>
            </a:br>
            <a:r>
              <a:rPr lang="en-US" altLang="en-US" sz="2400" b="1" dirty="0">
                <a:latin typeface="+mn-lt"/>
                <a:sym typeface="Helvetica Neue" charset="0"/>
              </a:rPr>
              <a:t/>
            </a:r>
            <a:br>
              <a:rPr lang="en-US" altLang="en-US" sz="2400" b="1" dirty="0">
                <a:latin typeface="+mn-lt"/>
                <a:sym typeface="Helvetica Neue" charset="0"/>
              </a:rPr>
            </a:br>
            <a:r>
              <a:rPr lang="en-US" altLang="en-US" sz="2400" b="1" dirty="0">
                <a:latin typeface="+mn-lt"/>
                <a:sym typeface="Helvetica Neue" charset="0"/>
              </a:rPr>
              <a:t> Make </a:t>
            </a:r>
            <a:r>
              <a:rPr lang="en-US" altLang="en-US" sz="2400" b="1" dirty="0" smtClean="0">
                <a:latin typeface="+mn-lt"/>
                <a:sym typeface="Helvetica Neue" charset="0"/>
              </a:rPr>
              <a:t>PLC plan for remainder of year.</a:t>
            </a:r>
            <a:endParaRPr lang="en-US" altLang="en-US" sz="2400" dirty="0">
              <a:latin typeface="+mn-lt"/>
            </a:endParaRPr>
          </a:p>
        </p:txBody>
      </p:sp>
    </p:spTree>
    <p:extLst>
      <p:ext uri="{BB962C8B-B14F-4D97-AF65-F5344CB8AC3E}">
        <p14:creationId xmlns:p14="http://schemas.microsoft.com/office/powerpoint/2010/main" val="200525082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649644" cy="699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AutoShape 4"/>
          <p:cNvSpPr>
            <a:spLocks/>
          </p:cNvSpPr>
          <p:nvPr/>
        </p:nvSpPr>
        <p:spPr bwMode="auto">
          <a:xfrm>
            <a:off x="836910" y="520285"/>
            <a:ext cx="7811145" cy="55721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solidFill>
            <a:schemeClr val="bg1"/>
          </a:solidFill>
          <a:ln w="25400">
            <a:solidFill>
              <a:srgbClr val="000000"/>
            </a:solidFill>
            <a:miter lim="800000"/>
            <a:headEnd/>
            <a:tailEnd/>
          </a:ln>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marL="457200"/>
            <a:r>
              <a:rPr lang="en-US" altLang="en-US" sz="2000" dirty="0">
                <a:latin typeface="Calibri" charset="0"/>
                <a:sym typeface="Microsoft Sans Serif" charset="0"/>
              </a:rPr>
              <a:t>8:30am-10:00 am			</a:t>
            </a:r>
            <a:r>
              <a:rPr lang="en-US" altLang="en-US" sz="2000" dirty="0" smtClean="0">
                <a:latin typeface="Calibri" charset="0"/>
                <a:sym typeface="Microsoft Sans Serif" charset="0"/>
              </a:rPr>
              <a:t>Revisit feedback</a:t>
            </a:r>
          </a:p>
          <a:p>
            <a:pPr marL="457200"/>
            <a:r>
              <a:rPr lang="en-US" altLang="en-US" sz="2000" dirty="0">
                <a:latin typeface="Calibri" charset="0"/>
                <a:sym typeface="Microsoft Sans Serif" charset="0"/>
              </a:rPr>
              <a:t>	</a:t>
            </a:r>
            <a:r>
              <a:rPr lang="en-US" altLang="en-US" sz="2000" dirty="0" smtClean="0">
                <a:latin typeface="Calibri" charset="0"/>
                <a:sym typeface="Microsoft Sans Serif" charset="0"/>
              </a:rPr>
              <a:t>				Number strings and design </a:t>
            </a:r>
            <a:endParaRPr lang="en-US" altLang="en-US" sz="2000" dirty="0">
              <a:latin typeface="Calibri" charset="0"/>
              <a:sym typeface="Microsoft Sans Serif" charset="0"/>
            </a:endParaRPr>
          </a:p>
          <a:p>
            <a:pPr marL="457200"/>
            <a:endParaRPr lang="en-US" altLang="en-US" sz="2000" dirty="0">
              <a:latin typeface="Calibri" charset="0"/>
              <a:sym typeface="Microsoft Sans Serif" charset="0"/>
            </a:endParaRPr>
          </a:p>
          <a:p>
            <a:pPr marL="457200"/>
            <a:r>
              <a:rPr lang="en-US" altLang="en-US" sz="2000" b="1" dirty="0">
                <a:latin typeface="Calibri" charset="0"/>
                <a:sym typeface="Microsoft Sans Serif" charset="0"/>
              </a:rPr>
              <a:t>10:00- 10: 15 am			Break</a:t>
            </a:r>
          </a:p>
          <a:p>
            <a:pPr marL="457200"/>
            <a:endParaRPr lang="en-US" altLang="en-US" sz="2000" dirty="0">
              <a:latin typeface="Calibri" charset="0"/>
              <a:sym typeface="Microsoft Sans Serif" charset="0"/>
            </a:endParaRPr>
          </a:p>
          <a:p>
            <a:pPr marL="457200"/>
            <a:r>
              <a:rPr lang="en-US" altLang="en-US" sz="2000" dirty="0">
                <a:latin typeface="Calibri" charset="0"/>
                <a:sym typeface="Microsoft Sans Serif" charset="0"/>
              </a:rPr>
              <a:t>10:15 am to noon			</a:t>
            </a:r>
            <a:r>
              <a:rPr lang="en-US" altLang="en-US" sz="2000" dirty="0" smtClean="0">
                <a:latin typeface="Calibri" charset="0"/>
                <a:sym typeface="Microsoft Sans Serif" charset="0"/>
              </a:rPr>
              <a:t>Structure post-task discussion</a:t>
            </a:r>
          </a:p>
          <a:p>
            <a:pPr marL="457200"/>
            <a:r>
              <a:rPr lang="en-US" altLang="en-US" sz="2000" dirty="0">
                <a:latin typeface="Calibri" charset="0"/>
                <a:sym typeface="Microsoft Sans Serif" charset="0"/>
              </a:rPr>
              <a:t>	</a:t>
            </a:r>
            <a:r>
              <a:rPr lang="en-US" altLang="en-US" sz="2000" dirty="0" smtClean="0">
                <a:latin typeface="Calibri" charset="0"/>
                <a:sym typeface="Microsoft Sans Serif" charset="0"/>
              </a:rPr>
              <a:t>				Role play discussion</a:t>
            </a:r>
            <a:endParaRPr lang="en-US" altLang="en-US" sz="2000" dirty="0">
              <a:latin typeface="Calibri" charset="0"/>
              <a:sym typeface="Microsoft Sans Serif" charset="0"/>
            </a:endParaRPr>
          </a:p>
          <a:p>
            <a:pPr marL="457200"/>
            <a:endParaRPr lang="en-US" altLang="en-US" sz="2000" dirty="0">
              <a:latin typeface="Calibri" charset="0"/>
              <a:sym typeface="Microsoft Sans Serif" charset="0"/>
            </a:endParaRPr>
          </a:p>
          <a:p>
            <a:pPr marL="457200"/>
            <a:r>
              <a:rPr lang="en-US" altLang="en-US" sz="2000" b="1" dirty="0">
                <a:latin typeface="Calibri" charset="0"/>
                <a:sym typeface="Microsoft Sans Serif" charset="0"/>
              </a:rPr>
              <a:t>12:00pm-12:45pm			Lunch</a:t>
            </a:r>
          </a:p>
          <a:p>
            <a:pPr marL="457200"/>
            <a:endParaRPr lang="en-US" altLang="en-US" sz="2000" dirty="0">
              <a:latin typeface="Calibri" charset="0"/>
              <a:sym typeface="Microsoft Sans Serif" charset="0"/>
            </a:endParaRPr>
          </a:p>
          <a:p>
            <a:pPr marL="457200"/>
            <a:r>
              <a:rPr lang="en-US" altLang="en-US" sz="2000" dirty="0">
                <a:latin typeface="Calibri" charset="0"/>
                <a:sym typeface="Microsoft Sans Serif" charset="0"/>
              </a:rPr>
              <a:t>12:45pm- </a:t>
            </a:r>
            <a:r>
              <a:rPr lang="en-US" altLang="en-US" sz="2000" dirty="0" smtClean="0">
                <a:latin typeface="Calibri" charset="0"/>
                <a:sym typeface="Microsoft Sans Serif" charset="0"/>
              </a:rPr>
              <a:t>2:00 			Academic language</a:t>
            </a:r>
            <a:r>
              <a:rPr lang="en-US" altLang="en-US" sz="2000" dirty="0">
                <a:latin typeface="Calibri" charset="0"/>
                <a:sym typeface="Microsoft Sans Serif" charset="0"/>
              </a:rPr>
              <a:t>			</a:t>
            </a:r>
            <a:r>
              <a:rPr lang="en-US" altLang="en-US" sz="2000" dirty="0" smtClean="0">
                <a:latin typeface="Calibri" charset="0"/>
                <a:sym typeface="Microsoft Sans Serif" charset="0"/>
              </a:rPr>
              <a:t>			Discussion planning</a:t>
            </a:r>
            <a:endParaRPr lang="en-US" altLang="en-US" sz="2000" dirty="0">
              <a:latin typeface="Calibri" charset="0"/>
              <a:sym typeface="Microsoft Sans Serif" charset="0"/>
            </a:endParaRPr>
          </a:p>
          <a:p>
            <a:pPr marL="457200"/>
            <a:endParaRPr lang="en-US" altLang="en-US" sz="2000" dirty="0">
              <a:latin typeface="Calibri" charset="0"/>
              <a:sym typeface="Microsoft Sans Serif" charset="0"/>
            </a:endParaRPr>
          </a:p>
          <a:p>
            <a:pPr marL="457200"/>
            <a:r>
              <a:rPr lang="en-US" altLang="en-US" sz="2000" b="1" dirty="0">
                <a:latin typeface="Calibri" charset="0"/>
                <a:sym typeface="Microsoft Sans Serif" charset="0"/>
              </a:rPr>
              <a:t>2:00 pm- 2:15 pm			Break</a:t>
            </a:r>
          </a:p>
          <a:p>
            <a:pPr marL="457200"/>
            <a:endParaRPr lang="en-US" altLang="en-US" sz="2000" dirty="0">
              <a:latin typeface="Calibri" charset="0"/>
              <a:sym typeface="Microsoft Sans Serif" charset="0"/>
            </a:endParaRPr>
          </a:p>
          <a:p>
            <a:pPr marL="457200"/>
            <a:r>
              <a:rPr lang="en-US" altLang="en-US" sz="2000" dirty="0">
                <a:latin typeface="Calibri" charset="0"/>
                <a:sym typeface="Microsoft Sans Serif" charset="0"/>
              </a:rPr>
              <a:t>2:15 pm- 3:15 pm 			</a:t>
            </a:r>
            <a:r>
              <a:rPr lang="en-US" altLang="en-US" sz="2000" dirty="0" smtClean="0">
                <a:latin typeface="Calibri" charset="0"/>
                <a:sym typeface="Microsoft Sans Serif" charset="0"/>
              </a:rPr>
              <a:t>Reflection and PLC Planning</a:t>
            </a:r>
            <a:endParaRPr lang="en-US" altLang="en-US" sz="2000" dirty="0">
              <a:latin typeface="Calibri" charset="0"/>
              <a:sym typeface="Microsoft Sans Serif" charset="0"/>
            </a:endParaRPr>
          </a:p>
          <a:p>
            <a:pPr marL="457200"/>
            <a:endParaRPr lang="en-US" altLang="en-US" sz="2000" dirty="0">
              <a:latin typeface="Calibri" charset="0"/>
              <a:sym typeface="Microsoft Sans Serif" charset="0"/>
            </a:endParaRPr>
          </a:p>
          <a:p>
            <a:pPr marL="457200"/>
            <a:r>
              <a:rPr lang="en-US" altLang="en-US" sz="2000" dirty="0">
                <a:latin typeface="Calibri" charset="0"/>
                <a:sym typeface="Microsoft Sans Serif" charset="0"/>
              </a:rPr>
              <a:t>3:15 pm- 3:30 pm			End of Day Survey</a:t>
            </a:r>
          </a:p>
        </p:txBody>
      </p:sp>
    </p:spTree>
    <p:extLst>
      <p:ext uri="{BB962C8B-B14F-4D97-AF65-F5344CB8AC3E}">
        <p14:creationId xmlns:p14="http://schemas.microsoft.com/office/powerpoint/2010/main" val="1543848495"/>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AutoShape 1"/>
          <p:cNvSpPr>
            <a:spLocks/>
          </p:cNvSpPr>
          <p:nvPr/>
        </p:nvSpPr>
        <p:spPr bwMode="auto">
          <a:xfrm>
            <a:off x="4995860" y="1241605"/>
            <a:ext cx="3884671" cy="50776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Respect</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Assume positive intentions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Active participation</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Safe to take risks and make mistakes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Focused</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We’re learners</a:t>
            </a:r>
            <a:endParaRPr lang="en-US" altLang="en-US" sz="3600" dirty="0">
              <a:latin typeface="+mn-lt"/>
              <a:sym typeface="Helvetica Light" charset="0"/>
            </a:endParaRPr>
          </a:p>
        </p:txBody>
      </p:sp>
      <p:sp>
        <p:nvSpPr>
          <p:cNvPr id="11266" name="AutoShape 2"/>
          <p:cNvSpPr>
            <a:spLocks/>
          </p:cNvSpPr>
          <p:nvPr/>
        </p:nvSpPr>
        <p:spPr bwMode="auto">
          <a:xfrm>
            <a:off x="5345917" y="559979"/>
            <a:ext cx="3184550" cy="655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a:defRPr/>
            </a:pPr>
            <a:r>
              <a:rPr lang="en-US" altLang="en-US" sz="4000" b="1" dirty="0">
                <a:latin typeface="+mn-lt"/>
                <a:ea typeface="Helvetica Neue" charset="0"/>
                <a:cs typeface="Helvetica Neue" charset="0"/>
                <a:sym typeface="Helvetica Neue" charset="0"/>
              </a:rPr>
              <a:t>M</a:t>
            </a:r>
            <a:r>
              <a:rPr lang="en-US" altLang="en-US" sz="4000" b="1" baseline="32000" dirty="0">
                <a:latin typeface="+mn-lt"/>
                <a:ea typeface="Helvetica Neue" charset="0"/>
                <a:cs typeface="Helvetica Neue" charset="0"/>
                <a:sym typeface="Helvetica Neue" charset="0"/>
              </a:rPr>
              <a:t>2</a:t>
            </a:r>
            <a:r>
              <a:rPr lang="en-US" altLang="en-US" sz="4000" b="1" dirty="0">
                <a:latin typeface="+mn-lt"/>
                <a:ea typeface="Helvetica Neue" charset="0"/>
                <a:cs typeface="Helvetica Neue" charset="0"/>
                <a:sym typeface="Helvetica Neue" charset="0"/>
              </a:rPr>
              <a:t>P Norms</a:t>
            </a:r>
            <a:endParaRPr lang="en-US" altLang="en-US" sz="4000" b="1" dirty="0">
              <a:latin typeface="+mn-lt"/>
              <a:sym typeface="Helvetica Light" charset="0"/>
            </a:endParaRPr>
          </a:p>
        </p:txBody>
      </p:sp>
      <p:pic>
        <p:nvPicPr>
          <p:cNvPr id="11267" name="Picture 3" descr="image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487992" y="896877"/>
            <a:ext cx="7172771" cy="5379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AutoShape 4"/>
          <p:cNvSpPr>
            <a:spLocks/>
          </p:cNvSpPr>
          <p:nvPr/>
        </p:nvSpPr>
        <p:spPr bwMode="auto">
          <a:xfrm>
            <a:off x="5107606" y="6032003"/>
            <a:ext cx="3661172" cy="31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2146" tIns="32146" rIns="32146" bIns="32146"/>
          <a:lstStyle>
            <a:lvl1pPr defTabSz="457200">
              <a:defRPr sz="4200">
                <a:solidFill>
                  <a:srgbClr val="000000"/>
                </a:solidFill>
                <a:latin typeface="Gill Sans" charset="0"/>
                <a:ea typeface="Heiti SC Light" charset="-122"/>
                <a:sym typeface="Gill Sans" charset="0"/>
              </a:defRPr>
            </a:lvl1pPr>
            <a:lvl2pPr marL="742950" indent="-285750" defTabSz="457200">
              <a:defRPr sz="4200">
                <a:solidFill>
                  <a:srgbClr val="000000"/>
                </a:solidFill>
                <a:latin typeface="Gill Sans" charset="0"/>
                <a:ea typeface="Heiti SC Light" charset="-122"/>
                <a:sym typeface="Gill Sans" charset="0"/>
              </a:defRPr>
            </a:lvl2pPr>
            <a:lvl3pPr marL="1143000" indent="-228600" defTabSz="457200">
              <a:defRPr sz="4200">
                <a:solidFill>
                  <a:srgbClr val="000000"/>
                </a:solidFill>
                <a:latin typeface="Gill Sans" charset="0"/>
                <a:ea typeface="Heiti SC Light" charset="-122"/>
                <a:sym typeface="Gill Sans" charset="0"/>
              </a:defRPr>
            </a:lvl3pPr>
            <a:lvl4pPr marL="1600200" indent="-228600" defTabSz="457200">
              <a:defRPr sz="4200">
                <a:solidFill>
                  <a:srgbClr val="000000"/>
                </a:solidFill>
                <a:latin typeface="Gill Sans" charset="0"/>
                <a:ea typeface="Heiti SC Light" charset="-122"/>
                <a:sym typeface="Gill Sans" charset="0"/>
              </a:defRPr>
            </a:lvl4pPr>
            <a:lvl5pPr marL="2057400" indent="-228600" defTabSz="457200">
              <a:defRPr sz="4200">
                <a:solidFill>
                  <a:srgbClr val="000000"/>
                </a:solidFill>
                <a:latin typeface="Gill Sans" charset="0"/>
                <a:ea typeface="Heiti SC Light" charset="-122"/>
                <a:sym typeface="Gill Sans" charset="0"/>
              </a:defRPr>
            </a:lvl5pPr>
            <a:lvl6pPr marL="25146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defRPr/>
            </a:pPr>
            <a:r>
              <a:rPr lang="en-US" altLang="en-US" sz="844" dirty="0"/>
              <a:t>Brand New Norms Sign/ Steve </a:t>
            </a:r>
            <a:r>
              <a:rPr lang="en-US" altLang="en-US" sz="844" dirty="0" err="1"/>
              <a:t>Devol</a:t>
            </a:r>
            <a:r>
              <a:rPr lang="en-US" altLang="en-US" sz="844" dirty="0"/>
              <a:t> https://</a:t>
            </a:r>
            <a:r>
              <a:rPr lang="en-US" altLang="en-US" sz="844" dirty="0" err="1"/>
              <a:t>www.flickr.com</a:t>
            </a:r>
            <a:r>
              <a:rPr lang="en-US" altLang="en-US" sz="844" dirty="0"/>
              <a:t>/photos/</a:t>
            </a:r>
            <a:r>
              <a:rPr lang="en-US" altLang="en-US" sz="844" dirty="0" err="1"/>
              <a:t>stevedevol</a:t>
            </a:r>
            <a:r>
              <a:rPr lang="en-US" altLang="en-US" sz="844" dirty="0"/>
              <a:t>/</a:t>
            </a:r>
            <a:endParaRPr lang="en-US" altLang="en-US" sz="844" dirty="0">
              <a:latin typeface="Helvetica" charset="0"/>
              <a:sym typeface="Helvetica" charset="0"/>
            </a:endParaRPr>
          </a:p>
          <a:p>
            <a:pPr eaLnBrk="1">
              <a:defRPr/>
            </a:pPr>
            <a:r>
              <a:rPr lang="en-US" altLang="en-US" sz="844" dirty="0"/>
              <a:t>March 14, 2010/ Photo URL https://</a:t>
            </a:r>
            <a:r>
              <a:rPr lang="en-US" altLang="en-US" sz="844" dirty="0" err="1"/>
              <a:t>www.flickr.com</a:t>
            </a:r>
            <a:r>
              <a:rPr lang="en-US" altLang="en-US" sz="844" dirty="0"/>
              <a:t>/photos/</a:t>
            </a:r>
            <a:r>
              <a:rPr lang="en-US" altLang="en-US" sz="844" dirty="0" err="1"/>
              <a:t>stevedevol</a:t>
            </a:r>
            <a:r>
              <a:rPr lang="en-US" altLang="en-US" sz="844" dirty="0"/>
              <a:t>/4434122972</a:t>
            </a:r>
            <a:endParaRPr lang="en-US" altLang="en-US" sz="2531" dirty="0">
              <a:latin typeface="Helvetica Light" charset="0"/>
              <a:sym typeface="Helvetica Light" charset="0"/>
            </a:endParaRPr>
          </a:p>
        </p:txBody>
      </p:sp>
    </p:spTree>
    <p:extLst>
      <p:ext uri="{BB962C8B-B14F-4D97-AF65-F5344CB8AC3E}">
        <p14:creationId xmlns:p14="http://schemas.microsoft.com/office/powerpoint/2010/main" val="193610390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type="body" idx="1"/>
          </p:nvPr>
        </p:nvSpPr>
        <p:spPr>
          <a:xfrm>
            <a:off x="4931419" y="365127"/>
            <a:ext cx="3949110" cy="5772202"/>
          </a:xfrm>
        </p:spPr>
        <p:txBody>
          <a:bodyPr anchor="t">
            <a:normAutofit lnSpcReduction="10000"/>
          </a:bodyPr>
          <a:lstStyle/>
          <a:p>
            <a:pPr marL="0" indent="0" algn="ctr">
              <a:spcBef>
                <a:spcPts val="2250"/>
              </a:spcBef>
              <a:buNone/>
              <a:defRPr/>
            </a:pPr>
            <a:r>
              <a:rPr lang="en-US" altLang="en-US" sz="3600" dirty="0" smtClean="0">
                <a:ea typeface="Microsoft Sans Serif" charset="0"/>
                <a:cs typeface="Microsoft Sans Serif" charset="0"/>
                <a:sym typeface="Microsoft Sans Serif" charset="0"/>
              </a:rPr>
              <a:t>Characteristics of Effective Feedback</a:t>
            </a:r>
          </a:p>
          <a:p>
            <a:pPr marL="0" indent="0">
              <a:spcBef>
                <a:spcPts val="2250"/>
              </a:spcBef>
              <a:buNone/>
              <a:defRPr/>
            </a:pPr>
            <a:r>
              <a:rPr lang="en-US" altLang="en-US" sz="3200" dirty="0" smtClean="0">
                <a:ea typeface="Microsoft Sans Serif" charset="0"/>
                <a:cs typeface="Microsoft Sans Serif" charset="0"/>
                <a:sym typeface="Microsoft Sans Serif" charset="0"/>
              </a:rPr>
              <a:t>Effective feedback:</a:t>
            </a:r>
          </a:p>
          <a:p>
            <a:pPr marL="514350" indent="-514350">
              <a:lnSpc>
                <a:spcPct val="100000"/>
              </a:lnSpc>
              <a:spcBef>
                <a:spcPts val="0"/>
              </a:spcBef>
              <a:buAutoNum type="arabicParenR"/>
              <a:defRPr/>
            </a:pPr>
            <a:r>
              <a:rPr lang="en-US" altLang="en-US" sz="3200" dirty="0">
                <a:ea typeface="Microsoft Sans Serif" charset="0"/>
                <a:cs typeface="Microsoft Sans Serif" charset="0"/>
                <a:sym typeface="Microsoft Sans Serif" charset="0"/>
              </a:rPr>
              <a:t>r</a:t>
            </a:r>
            <a:r>
              <a:rPr lang="en-US" altLang="en-US" sz="3200" dirty="0" smtClean="0">
                <a:ea typeface="Microsoft Sans Serif" charset="0"/>
                <a:cs typeface="Microsoft Sans Serif" charset="0"/>
                <a:sym typeface="Microsoft Sans Serif" charset="0"/>
              </a:rPr>
              <a:t>eferences extent to which success criteria have been met;</a:t>
            </a:r>
          </a:p>
          <a:p>
            <a:pPr marL="514350" indent="-514350">
              <a:lnSpc>
                <a:spcPct val="100000"/>
              </a:lnSpc>
              <a:spcBef>
                <a:spcPts val="0"/>
              </a:spcBef>
              <a:buAutoNum type="arabicParenR"/>
              <a:defRPr/>
            </a:pPr>
            <a:r>
              <a:rPr lang="en-US" altLang="en-US" sz="3200" dirty="0">
                <a:ea typeface="Microsoft Sans Serif" charset="0"/>
                <a:cs typeface="Microsoft Sans Serif" charset="0"/>
                <a:sym typeface="Microsoft Sans Serif" charset="0"/>
              </a:rPr>
              <a:t>p</a:t>
            </a:r>
            <a:r>
              <a:rPr lang="en-US" altLang="en-US" sz="3200" dirty="0" smtClean="0">
                <a:ea typeface="Microsoft Sans Serif" charset="0"/>
                <a:cs typeface="Microsoft Sans Serif" charset="0"/>
                <a:sym typeface="Microsoft Sans Serif" charset="0"/>
              </a:rPr>
              <a:t>rovides guidance for student next steps; and</a:t>
            </a:r>
          </a:p>
          <a:p>
            <a:pPr marL="514350" indent="-514350">
              <a:lnSpc>
                <a:spcPct val="100000"/>
              </a:lnSpc>
              <a:spcBef>
                <a:spcPts val="0"/>
              </a:spcBef>
              <a:buAutoNum type="arabicParenR"/>
              <a:defRPr/>
            </a:pPr>
            <a:r>
              <a:rPr lang="en-US" altLang="en-US" sz="3200" dirty="0">
                <a:ea typeface="Microsoft Sans Serif" charset="0"/>
                <a:cs typeface="Microsoft Sans Serif" charset="0"/>
                <a:sym typeface="Microsoft Sans Serif" charset="0"/>
              </a:rPr>
              <a:t>i</a:t>
            </a:r>
            <a:r>
              <a:rPr lang="en-US" altLang="en-US" sz="3200" dirty="0" smtClean="0">
                <a:ea typeface="Microsoft Sans Serif" charset="0"/>
                <a:cs typeface="Microsoft Sans Serif" charset="0"/>
                <a:sym typeface="Microsoft Sans Serif" charset="0"/>
              </a:rPr>
              <a:t>s useable by the student.</a:t>
            </a:r>
          </a:p>
          <a:p>
            <a:pPr marL="514350" indent="-514350">
              <a:lnSpc>
                <a:spcPct val="100000"/>
              </a:lnSpc>
              <a:spcBef>
                <a:spcPts val="0"/>
              </a:spcBef>
              <a:buAutoNum type="arabicParenR"/>
              <a:defRPr/>
            </a:pPr>
            <a:endParaRPr lang="en-US" altLang="en-US" sz="3200" dirty="0" smtClean="0">
              <a:ea typeface="Microsoft Sans Serif" charset="0"/>
              <a:cs typeface="Microsoft Sans Serif" charset="0"/>
              <a:sym typeface="Microsoft Sans Serif" charset="0"/>
            </a:endParaRPr>
          </a:p>
          <a:p>
            <a:pPr marL="0" indent="0">
              <a:spcBef>
                <a:spcPts val="2250"/>
              </a:spcBef>
              <a:buNone/>
              <a:defRPr/>
            </a:pPr>
            <a:endParaRPr lang="en-US" altLang="en-US" sz="3200" dirty="0" smtClean="0">
              <a:ea typeface="Microsoft Sans Serif" charset="0"/>
              <a:cs typeface="Microsoft Sans Serif" charset="0"/>
              <a:sym typeface="Microsoft Sans Serif" charset="0"/>
            </a:endParaRPr>
          </a:p>
          <a:p>
            <a:pPr marL="0" indent="0" algn="ctr">
              <a:spcBef>
                <a:spcPts val="2250"/>
              </a:spcBef>
              <a:buNone/>
              <a:defRPr/>
            </a:pPr>
            <a:endParaRPr lang="en-US" altLang="en-US" sz="3200" dirty="0">
              <a:ea typeface="Microsoft Sans Serif" charset="0"/>
              <a:cs typeface="Microsoft Sans Serif" charset="0"/>
              <a:sym typeface="Microsoft Sans Serif" charset="0"/>
            </a:endParaRPr>
          </a:p>
        </p:txBody>
      </p:sp>
      <p:pic>
        <p:nvPicPr>
          <p:cNvPr id="67586" name="Picture 2" descr="pasted-image.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071" y="365127"/>
            <a:ext cx="4437929" cy="6144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193148796"/>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189" y="3836746"/>
            <a:ext cx="7886700" cy="1325563"/>
          </a:xfrm>
        </p:spPr>
        <p:txBody>
          <a:bodyPr>
            <a:normAutofit fontScale="90000"/>
          </a:bodyPr>
          <a:lstStyle/>
          <a:p>
            <a:pPr algn="ctr"/>
            <a:r>
              <a:rPr lang="en-US" dirty="0" smtClean="0">
                <a:latin typeface="+mn-lt"/>
              </a:rPr>
              <a:t>How did you incorporate effective feedback into your classroom practice over the few months?</a:t>
            </a:r>
            <a:endParaRPr lang="en-US" dirty="0">
              <a:latin typeface="+mn-lt"/>
            </a:endParaRPr>
          </a:p>
        </p:txBody>
      </p:sp>
      <p:pic>
        <p:nvPicPr>
          <p:cNvPr id="4" name="Picture 3"/>
          <p:cNvPicPr>
            <a:picLocks noChangeAspect="1"/>
          </p:cNvPicPr>
          <p:nvPr/>
        </p:nvPicPr>
        <p:blipFill>
          <a:blip r:embed="rId2"/>
          <a:stretch>
            <a:fillRect/>
          </a:stretch>
        </p:blipFill>
        <p:spPr>
          <a:xfrm>
            <a:off x="0" y="0"/>
            <a:ext cx="9395861" cy="3691825"/>
          </a:xfrm>
          <a:prstGeom prst="rect">
            <a:avLst/>
          </a:prstGeom>
        </p:spPr>
      </p:pic>
    </p:spTree>
    <p:extLst>
      <p:ext uri="{BB962C8B-B14F-4D97-AF65-F5344CB8AC3E}">
        <p14:creationId xmlns:p14="http://schemas.microsoft.com/office/powerpoint/2010/main" val="8827639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4537" y="-1"/>
            <a:ext cx="9348537" cy="6991815"/>
          </a:xfrm>
          <a:prstGeom prst="rect">
            <a:avLst/>
          </a:prstGeom>
        </p:spPr>
      </p:pic>
      <p:sp>
        <p:nvSpPr>
          <p:cNvPr id="4" name="Title 3"/>
          <p:cNvSpPr>
            <a:spLocks noGrp="1"/>
          </p:cNvSpPr>
          <p:nvPr>
            <p:ph type="title"/>
          </p:nvPr>
        </p:nvSpPr>
        <p:spPr>
          <a:xfrm>
            <a:off x="2313071" y="695972"/>
            <a:ext cx="4179506" cy="543490"/>
          </a:xfrm>
          <a:solidFill>
            <a:schemeClr val="bg1"/>
          </a:solidFill>
          <a:ln w="28575">
            <a:solidFill>
              <a:schemeClr val="tx1"/>
            </a:solidFill>
          </a:ln>
        </p:spPr>
        <p:txBody>
          <a:bodyPr>
            <a:noAutofit/>
          </a:bodyPr>
          <a:lstStyle/>
          <a:p>
            <a:pPr algn="ctr"/>
            <a:r>
              <a:rPr lang="en-US" sz="4800" dirty="0" smtClean="0">
                <a:latin typeface="+mn-lt"/>
              </a:rPr>
              <a:t>Number string</a:t>
            </a:r>
            <a:endParaRPr lang="en-US" sz="4800" dirty="0">
              <a:latin typeface="+mn-lt"/>
            </a:endParaRPr>
          </a:p>
        </p:txBody>
      </p:sp>
      <p:sp>
        <p:nvSpPr>
          <p:cNvPr id="5" name="Content Placeholder 4"/>
          <p:cNvSpPr>
            <a:spLocks noGrp="1"/>
          </p:cNvSpPr>
          <p:nvPr>
            <p:ph idx="1"/>
          </p:nvPr>
        </p:nvSpPr>
        <p:spPr>
          <a:xfrm>
            <a:off x="294114" y="2200392"/>
            <a:ext cx="4188676" cy="3832418"/>
          </a:xfrm>
          <a:solidFill>
            <a:schemeClr val="bg1"/>
          </a:solidFill>
          <a:ln w="28575">
            <a:solidFill>
              <a:schemeClr val="tx1"/>
            </a:solidFill>
          </a:ln>
        </p:spPr>
        <p:txBody>
          <a:bodyPr>
            <a:noAutofit/>
          </a:bodyPr>
          <a:lstStyle/>
          <a:p>
            <a:r>
              <a:rPr lang="en-US" dirty="0" smtClean="0"/>
              <a:t>3 is 100% of what number?</a:t>
            </a:r>
          </a:p>
          <a:p>
            <a:r>
              <a:rPr lang="en-US" dirty="0" smtClean="0"/>
              <a:t>3 is 50% of what number?</a:t>
            </a:r>
          </a:p>
          <a:p>
            <a:r>
              <a:rPr lang="en-US" dirty="0" smtClean="0"/>
              <a:t>6 is 50% of what number?</a:t>
            </a:r>
          </a:p>
          <a:p>
            <a:r>
              <a:rPr lang="en-US" dirty="0" smtClean="0"/>
              <a:t>3 is 25% of what number?</a:t>
            </a:r>
          </a:p>
          <a:p>
            <a:r>
              <a:rPr lang="en-US" dirty="0" smtClean="0"/>
              <a:t>3 is 10% of what number?</a:t>
            </a:r>
          </a:p>
          <a:p>
            <a:r>
              <a:rPr lang="en-US" dirty="0" smtClean="0"/>
              <a:t>3.8 is 10% of what number?</a:t>
            </a:r>
          </a:p>
        </p:txBody>
      </p:sp>
      <p:sp>
        <p:nvSpPr>
          <p:cNvPr id="6" name="TextBox 5"/>
          <p:cNvSpPr txBox="1"/>
          <p:nvPr/>
        </p:nvSpPr>
        <p:spPr>
          <a:xfrm>
            <a:off x="5101682" y="2200392"/>
            <a:ext cx="3417849" cy="3539430"/>
          </a:xfrm>
          <a:prstGeom prst="rect">
            <a:avLst/>
          </a:prstGeom>
          <a:solidFill>
            <a:schemeClr val="bg1"/>
          </a:solidFill>
          <a:ln w="28575">
            <a:solidFill>
              <a:schemeClr val="tx1"/>
            </a:solidFill>
          </a:ln>
        </p:spPr>
        <p:txBody>
          <a:bodyPr wrap="square" rtlCol="0">
            <a:spAutoFit/>
          </a:bodyPr>
          <a:lstStyle/>
          <a:p>
            <a:r>
              <a:rPr lang="en-US" sz="2800" dirty="0"/>
              <a:t>The number 3.84 is 12% of what number?</a:t>
            </a:r>
          </a:p>
          <a:p>
            <a:endParaRPr lang="en-US" sz="2800" dirty="0"/>
          </a:p>
          <a:p>
            <a:pPr marL="257175" indent="-257175">
              <a:buAutoNum type="alphaUcPeriod"/>
            </a:pPr>
            <a:r>
              <a:rPr lang="en-US" sz="2800" dirty="0"/>
              <a:t>0.03125</a:t>
            </a:r>
          </a:p>
          <a:p>
            <a:pPr marL="257175" indent="-257175">
              <a:buAutoNum type="alphaUcPeriod"/>
            </a:pPr>
            <a:r>
              <a:rPr lang="en-US" sz="2800" dirty="0"/>
              <a:t>3.125</a:t>
            </a:r>
          </a:p>
          <a:p>
            <a:pPr marL="257175" indent="-257175">
              <a:buAutoNum type="alphaUcPeriod"/>
            </a:pPr>
            <a:r>
              <a:rPr lang="en-US" sz="2800" dirty="0"/>
              <a:t>32</a:t>
            </a:r>
          </a:p>
          <a:p>
            <a:pPr marL="257175" indent="-257175">
              <a:buAutoNum type="alphaUcPeriod"/>
            </a:pPr>
            <a:r>
              <a:rPr lang="en-US" sz="2800" dirty="0" smtClean="0"/>
              <a:t>46.08</a:t>
            </a:r>
            <a:endParaRPr lang="en-US" sz="2800" dirty="0"/>
          </a:p>
          <a:p>
            <a:pPr marL="257175" indent="-257175">
              <a:buAutoNum type="alphaUcPeriod"/>
            </a:pPr>
            <a:endParaRPr lang="en-US" sz="2800" dirty="0"/>
          </a:p>
        </p:txBody>
      </p:sp>
    </p:spTree>
    <p:extLst>
      <p:ext uri="{BB962C8B-B14F-4D97-AF65-F5344CB8AC3E}">
        <p14:creationId xmlns:p14="http://schemas.microsoft.com/office/powerpoint/2010/main" val="37431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6460" y="310815"/>
            <a:ext cx="4594495" cy="1953809"/>
          </a:xfrm>
          <a:prstGeom prst="rect">
            <a:avLst/>
          </a:prstGeom>
        </p:spPr>
      </p:pic>
      <p:sp>
        <p:nvSpPr>
          <p:cNvPr id="2" name="Title 1"/>
          <p:cNvSpPr>
            <a:spLocks noGrp="1"/>
          </p:cNvSpPr>
          <p:nvPr>
            <p:ph type="title"/>
          </p:nvPr>
        </p:nvSpPr>
        <p:spPr>
          <a:xfrm>
            <a:off x="4251842" y="876108"/>
            <a:ext cx="4191318" cy="994172"/>
          </a:xfrm>
        </p:spPr>
        <p:txBody>
          <a:bodyPr>
            <a:normAutofit/>
          </a:bodyPr>
          <a:lstStyle/>
          <a:p>
            <a:pPr algn="r"/>
            <a:r>
              <a:rPr lang="en-US" smtClean="0"/>
              <a:t>a </a:t>
            </a:r>
            <a:r>
              <a:rPr lang="en-US" dirty="0" smtClean="0"/>
              <a:t>number string</a:t>
            </a:r>
            <a:endParaRPr lang="en-US" dirty="0"/>
          </a:p>
        </p:txBody>
      </p:sp>
      <p:sp>
        <p:nvSpPr>
          <p:cNvPr id="3" name="Content Placeholder 2"/>
          <p:cNvSpPr>
            <a:spLocks noGrp="1"/>
          </p:cNvSpPr>
          <p:nvPr>
            <p:ph idx="1"/>
          </p:nvPr>
        </p:nvSpPr>
        <p:spPr>
          <a:xfrm>
            <a:off x="556460" y="1979453"/>
            <a:ext cx="7886700" cy="3629609"/>
          </a:xfrm>
        </p:spPr>
        <p:txBody>
          <a:bodyPr>
            <a:normAutofit/>
          </a:bodyPr>
          <a:lstStyle/>
          <a:p>
            <a:r>
              <a:rPr lang="en-US" dirty="0" smtClean="0"/>
              <a:t>Identify one or two computational strategies you’d like students to consider</a:t>
            </a:r>
          </a:p>
          <a:p>
            <a:r>
              <a:rPr lang="en-US" dirty="0" smtClean="0"/>
              <a:t>Read through the handout and determine the string type you want to construct</a:t>
            </a:r>
          </a:p>
          <a:p>
            <a:r>
              <a:rPr lang="en-US" dirty="0" smtClean="0"/>
              <a:t>Build your number string and identify important discussion points</a:t>
            </a:r>
          </a:p>
          <a:p>
            <a:r>
              <a:rPr lang="en-US" dirty="0" smtClean="0"/>
              <a:t>Test your string on another person / group and make modifications and implementation notes</a:t>
            </a:r>
            <a:endParaRPr lang="en-US" dirty="0"/>
          </a:p>
          <a:p>
            <a:endParaRPr lang="en-US" dirty="0" smtClean="0"/>
          </a:p>
        </p:txBody>
      </p:sp>
    </p:spTree>
    <p:extLst>
      <p:ext uri="{BB962C8B-B14F-4D97-AF65-F5344CB8AC3E}">
        <p14:creationId xmlns:p14="http://schemas.microsoft.com/office/powerpoint/2010/main" val="15994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14206</TotalTime>
  <Words>1722</Words>
  <Application>Microsoft Macintosh PowerPoint</Application>
  <PresentationFormat>On-screen Show (4:3)</PresentationFormat>
  <Paragraphs>196</Paragraphs>
  <Slides>24</Slides>
  <Notes>18</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24</vt:i4>
      </vt:variant>
    </vt:vector>
  </HeadingPairs>
  <TitlesOfParts>
    <vt:vector size="38" baseType="lpstr">
      <vt:lpstr>Calibri</vt:lpstr>
      <vt:lpstr>Calibri Bold</vt:lpstr>
      <vt:lpstr>Calibri Light</vt:lpstr>
      <vt:lpstr>Gill Sans</vt:lpstr>
      <vt:lpstr>Heiti SC Light</vt:lpstr>
      <vt:lpstr>Helvetica</vt:lpstr>
      <vt:lpstr>Helvetica Light</vt:lpstr>
      <vt:lpstr>Helvetica Neue</vt:lpstr>
      <vt:lpstr>Microsoft Sans Serif</vt:lpstr>
      <vt:lpstr>ＭＳ Ｐゴシック</vt:lpstr>
      <vt:lpstr>Trebuchet MS</vt:lpstr>
      <vt:lpstr>ヒラギノ角ゴ ProN W3</vt:lpstr>
      <vt:lpstr>Arial</vt:lpstr>
      <vt:lpstr>Office Theme</vt:lpstr>
      <vt:lpstr>M2P Winter Workshop Saturday, February 4th, 2017</vt:lpstr>
      <vt:lpstr>M2P Goals</vt:lpstr>
      <vt:lpstr>Consider how to structure a discussion in response to student work.  Deepen understanding of importance of academic language and structure of discourse for all students.   Make PLC plan for remainder of year.</vt:lpstr>
      <vt:lpstr>PowerPoint Presentation</vt:lpstr>
      <vt:lpstr>PowerPoint Presentation</vt:lpstr>
      <vt:lpstr>PowerPoint Presentation</vt:lpstr>
      <vt:lpstr>How did you incorporate effective feedback into your classroom practice over the few months?</vt:lpstr>
      <vt:lpstr>Number string</vt:lpstr>
      <vt:lpstr>a number string</vt:lpstr>
      <vt:lpstr>PowerPoint Presentation</vt:lpstr>
      <vt:lpstr>PowerPoint Presentation</vt:lpstr>
      <vt:lpstr>Aunt Martha’s Cupcakes</vt:lpstr>
      <vt:lpstr>PowerPoint Presentation</vt:lpstr>
      <vt:lpstr>PowerPoint Presentation</vt:lpstr>
      <vt:lpstr>How can I structure mathematical discussions that are accessible to all students?</vt:lpstr>
      <vt:lpstr>PowerPoint Presentation</vt:lpstr>
      <vt:lpstr>Lesson Planning Template</vt:lpstr>
      <vt:lpstr>Lesson Planning Template</vt:lpstr>
      <vt:lpstr>PowerPoint Presentation</vt:lpstr>
      <vt:lpstr>Read article using 3-2-1+1 protocol. Consider how to use ideas in the article to help structure a discussion after using a rich task with your students.</vt:lpstr>
      <vt:lpstr>Plan a discussion for an upcoming task using ideas from this morning as well as  A Few Words About Math and Science </vt:lpstr>
      <vt:lpstr>PowerPoint Presentation</vt:lpstr>
      <vt:lpstr>PowerPoint Presentation</vt:lpstr>
      <vt:lpstr>PowerPoint Presentation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Shannon Warren</dc:creator>
  <cp:lastModifiedBy>Shannon Warren</cp:lastModifiedBy>
  <cp:revision>33</cp:revision>
  <dcterms:created xsi:type="dcterms:W3CDTF">2017-01-24T22:42:33Z</dcterms:created>
  <dcterms:modified xsi:type="dcterms:W3CDTF">2017-03-31T15:47:53Z</dcterms:modified>
</cp:coreProperties>
</file>